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658937" y="1600200"/>
            <a:ext cx="6837363" cy="3200400"/>
            <a:chOff x="0" y="0"/>
            <a:chExt cx="6837362" cy="3200400"/>
          </a:xfrm>
        </p:grpSpPr>
        <p:sp>
          <p:nvSpPr>
            <p:cNvPr id="26" name="Shape 26"/>
            <p:cNvSpPr/>
            <p:nvPr/>
          </p:nvSpPr>
          <p:spPr>
            <a:xfrm flipH="1">
              <a:off x="53133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" name="Shape 27"/>
            <p:cNvSpPr/>
            <p:nvPr/>
          </p:nvSpPr>
          <p:spPr>
            <a:xfrm flipH="1">
              <a:off x="35226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1731962" y="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" name="Shape 29"/>
            <p:cNvSpPr/>
            <p:nvPr/>
          </p:nvSpPr>
          <p:spPr>
            <a:xfrm flipH="1">
              <a:off x="1731962" y="167640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0" y="1676400"/>
              <a:ext cx="1524000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5313362" y="167640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3" name="Shape 33"/>
          <p:cNvSpPr/>
          <p:nvPr>
            <p:ph type="title"/>
          </p:nvPr>
        </p:nvSpPr>
        <p:spPr>
          <a:xfrm>
            <a:off x="685800" y="0"/>
            <a:ext cx="7772400" cy="3152775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sz="half" idx="1"/>
          </p:nvPr>
        </p:nvSpPr>
        <p:spPr>
          <a:xfrm>
            <a:off x="2057400" y="3505200"/>
            <a:ext cx="6400800" cy="3352800"/>
          </a:xfrm>
          <a:prstGeom prst="rect">
            <a:avLst/>
          </a:prstGeom>
        </p:spPr>
        <p:txBody>
          <a:bodyPr/>
          <a:lstStyle>
            <a:lvl1pPr marL="40639" indent="0" algn="r">
              <a:buSzTx/>
              <a:buNone/>
            </a:lvl1pPr>
            <a:lvl2pPr marL="497840" indent="0" algn="ctr">
              <a:buSzTx/>
              <a:buNone/>
            </a:lvl2pPr>
            <a:lvl3pPr marL="955039" indent="0" algn="ctr">
              <a:buSzTx/>
              <a:buNone/>
            </a:lvl3pPr>
            <a:lvl4pPr marL="1412239" indent="0" algn="ctr">
              <a:buSzTx/>
              <a:buNone/>
            </a:lvl4pPr>
            <a:lvl5pPr marL="186943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" name="Shape 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" name="Shape 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" name="Shape 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" name="Shape 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" name="Shape 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" name="Shape 8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"/>
              <a:defRPr sz="2700"/>
            </a:lvl2pPr>
            <a:lvl3pPr marL="1183639" indent="-228600">
              <a:spcBef>
                <a:spcPts val="500"/>
              </a:spcBef>
              <a:defRPr sz="2300"/>
            </a:lvl3pPr>
            <a:lvl4pPr marL="1640839" indent="-228600">
              <a:spcBef>
                <a:spcPts val="400"/>
              </a:spcBef>
              <a:buFont typeface="Arial"/>
              <a:buChar char="•"/>
              <a:defRPr sz="2000"/>
            </a:lvl4pPr>
            <a:lvl5pPr marL="2098039" indent="-228600">
              <a:spcBef>
                <a:spcPts val="400"/>
              </a:spcBef>
              <a:buChar char="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7492218" y="6248400"/>
            <a:ext cx="255564" cy="237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>
              <a:defRPr sz="1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40639" marR="4063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36506" marR="40639" indent="-3386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73092" marR="40639" indent="-31805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D7FF"/>
        </a:buClr>
        <a:buSzPct val="100000"/>
        <a:buFont typeface="Wingdings"/>
        <a:buChar char="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58937" y="1600200"/>
            <a:ext cx="6837363" cy="3200400"/>
            <a:chOff x="0" y="0"/>
            <a:chExt cx="6837362" cy="3200400"/>
          </a:xfrm>
        </p:grpSpPr>
        <p:sp>
          <p:nvSpPr>
            <p:cNvPr id="44" name="Shape 44"/>
            <p:cNvSpPr/>
            <p:nvPr/>
          </p:nvSpPr>
          <p:spPr>
            <a:xfrm flipH="1">
              <a:off x="53133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" name="Shape 45"/>
            <p:cNvSpPr/>
            <p:nvPr/>
          </p:nvSpPr>
          <p:spPr>
            <a:xfrm flipH="1">
              <a:off x="35226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" name="Shape 46"/>
            <p:cNvSpPr/>
            <p:nvPr/>
          </p:nvSpPr>
          <p:spPr>
            <a:xfrm flipH="1">
              <a:off x="1731962" y="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" name="Shape 47"/>
            <p:cNvSpPr/>
            <p:nvPr/>
          </p:nvSpPr>
          <p:spPr>
            <a:xfrm flipH="1">
              <a:off x="1731962" y="167640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" name="Shape 48"/>
            <p:cNvSpPr/>
            <p:nvPr/>
          </p:nvSpPr>
          <p:spPr>
            <a:xfrm flipH="1">
              <a:off x="0" y="1676400"/>
              <a:ext cx="1524000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" name="Shape 49"/>
            <p:cNvSpPr/>
            <p:nvPr/>
          </p:nvSpPr>
          <p:spPr>
            <a:xfrm flipH="1">
              <a:off x="5313362" y="167640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1" name="Shape 51"/>
          <p:cNvSpPr/>
          <p:nvPr>
            <p:ph type="title"/>
          </p:nvPr>
        </p:nvSpPr>
        <p:spPr>
          <a:xfrm>
            <a:off x="304800" y="0"/>
            <a:ext cx="8458200" cy="2616200"/>
          </a:xfrm>
          <a:prstGeom prst="rect">
            <a:avLst/>
          </a:prstGeom>
        </p:spPr>
        <p:txBody>
          <a:bodyPr/>
          <a:lstStyle/>
          <a:p>
            <a:pPr algn="ctr"/>
            <a:r>
              <a:t>Increasing Donor Options Without Increasing Liability:</a:t>
            </a:r>
          </a:p>
          <a:p>
            <a:pPr algn="ctr"/>
            <a:r>
              <a:t>A When to (and How to) Guide to Gift Acceptance Policies</a:t>
            </a:r>
          </a:p>
        </p:txBody>
      </p:sp>
      <p:pic>
        <p:nvPicPr>
          <p:cNvPr id="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838" y="2640184"/>
            <a:ext cx="2666324" cy="2285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2278" y="4949347"/>
            <a:ext cx="4779444" cy="1026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3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28" name="Shape 128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9" name="Shape 129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" name="Shape 130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1" name="Shape 131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2" name="Shape 132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Diagnostic Checklist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Do you have a current set of gift acceptance policies?</a:t>
            </a:r>
          </a:p>
          <a:p>
            <a:pPr marL="836506" indent="-338666">
              <a:lnSpc>
                <a:spcPct val="90000"/>
              </a:lnSpc>
            </a:pPr>
            <a:r>
              <a:t>If “yes”:</a:t>
            </a:r>
          </a:p>
          <a:p>
            <a:pPr lvl="1" marL="1223396" indent="-268356">
              <a:lnSpc>
                <a:spcPct val="90000"/>
              </a:lnSpc>
            </a:pPr>
            <a:r>
              <a:t>When were they adopted?</a:t>
            </a:r>
          </a:p>
          <a:p>
            <a:pPr lvl="1" marL="1223396" indent="-268356">
              <a:lnSpc>
                <a:spcPct val="90000"/>
              </a:lnSpc>
            </a:pPr>
            <a:r>
              <a:t>How often do you review them and make changes?</a:t>
            </a:r>
          </a:p>
          <a:p>
            <a:pPr lvl="1" marL="1223396" indent="-268356">
              <a:lnSpc>
                <a:spcPct val="90000"/>
              </a:lnSpc>
            </a:pPr>
            <a:r>
              <a:t>Recent legislation has dramatically changed the rules for some types of gifts – do your policies reflect these changes?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37" name="Shape 13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8" name="Shape 13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9" name="Shape 13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0" name="Shape 14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" name="Shape 14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Diagnostic Checklist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Do you have a current set of gift acceptance policies?</a:t>
            </a:r>
          </a:p>
          <a:p>
            <a:pPr marL="836506" indent="-338666"/>
            <a:r>
              <a:t>If “no”:</a:t>
            </a:r>
          </a:p>
          <a:p>
            <a:pPr lvl="1" marL="1223396" indent="-268356"/>
            <a:r>
              <a:t>Does this create problems for you in timely review and acceptance of gifts?</a:t>
            </a:r>
          </a:p>
          <a:p>
            <a:pPr lvl="1" marL="1223396" indent="-268356"/>
            <a:r>
              <a:t>Have you accepted gifts that had problems (liability)?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46" name="Shape 14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8" name="Shape 14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9" name="Shape 14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0" name="Shape 15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Diagnostic Checklist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Have you ever had to decline a gift because of a lack of policies?</a:t>
            </a:r>
          </a:p>
          <a:p>
            <a:pPr marL="836506" indent="-338666">
              <a:lnSpc>
                <a:spcPct val="90000"/>
              </a:lnSpc>
            </a:pPr>
            <a:r>
              <a:t>Do you have any limitations on the types of gifts you will accept?</a:t>
            </a:r>
          </a:p>
          <a:p>
            <a:pPr marL="836506" indent="-338666">
              <a:lnSpc>
                <a:spcPct val="90000"/>
              </a:lnSpc>
            </a:pPr>
            <a:r>
              <a:t>Who on staff makes the ultimate decision on gift acceptance?</a:t>
            </a:r>
          </a:p>
          <a:p>
            <a:pPr marL="836506" indent="-338666">
              <a:lnSpc>
                <a:spcPct val="90000"/>
              </a:lnSpc>
            </a:pPr>
            <a:r>
              <a:t>Which board committee has responsibility for gift acceptance/gift acceptance policies?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55" name="Shape 15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6" name="Shape 15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8" name="Shape 15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9" name="Shape 15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Diagnostic Checklist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36506" indent="-338666"/>
          </a:lstStyle>
          <a:p>
            <a:pPr/>
            <a:r>
              <a:t>Is there any tension between the finance office and the development office when non-marketable gifts are offered?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64" name="Shape 16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5" name="Shape 16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6" name="Shape 16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7" name="Shape 16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 And Role Of Gift Acceptance Policies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Gift acceptance policies provide discipline</a:t>
            </a:r>
          </a:p>
          <a:p>
            <a:pPr lvl="1" marL="1223396" indent="-268356">
              <a:lnSpc>
                <a:spcPct val="90000"/>
              </a:lnSpc>
            </a:pPr>
            <a:r>
              <a:t>type of assets</a:t>
            </a:r>
          </a:p>
          <a:p>
            <a:pPr lvl="1" marL="1223396" indent="-268356">
              <a:lnSpc>
                <a:spcPct val="90000"/>
              </a:lnSpc>
            </a:pPr>
            <a:r>
              <a:t>form of gifts</a:t>
            </a:r>
          </a:p>
          <a:p>
            <a:pPr lvl="1" marL="1223396" indent="-268356">
              <a:lnSpc>
                <a:spcPct val="90000"/>
              </a:lnSpc>
            </a:pPr>
            <a:r>
              <a:t>role of the nonprofit</a:t>
            </a:r>
          </a:p>
          <a:p>
            <a:pPr lvl="1" marL="1223396" indent="-26835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Speech therapy to help the charity form the word “no”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73" name="Shape 17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5" name="Shape 17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6" name="Shape 17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7" name="Shape 17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 And Role Of Gift Acceptance Policies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Policies help to educate staff and board about critical issues related to fiduciary duty</a:t>
            </a:r>
          </a:p>
          <a:p>
            <a:pPr lvl="1" marL="1183639" indent="-228600">
              <a:defRPr sz="2300"/>
            </a:pPr>
            <a:r>
              <a:t>Must work through issues to make decisions</a:t>
            </a:r>
          </a:p>
          <a:p>
            <a:pPr lvl="1" marL="1183639" indent="-228600">
              <a:defRPr sz="2300"/>
            </a:pPr>
            <a:r>
              <a:t>Helps board appreciate staff issues, practical issues, and legal issues</a:t>
            </a:r>
          </a:p>
          <a:p>
            <a:pPr marL="751840" indent="-254000">
              <a:defRPr sz="2400"/>
            </a:pPr>
          </a:p>
          <a:p>
            <a:pPr marL="794173" indent="-296333">
              <a:defRPr sz="2800"/>
            </a:pPr>
            <a:r>
              <a:t>Policies are a way to educate/cultivate board about gift alternatives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82" name="Shape 18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3" name="Shape 18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5" name="Shape 18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6" name="Shape 18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 And Role Of Gift Acceptance Policies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Polices add focus and strength to gift administration</a:t>
            </a:r>
          </a:p>
          <a:p>
            <a:pPr lvl="1" marL="1223396" indent="-268356"/>
            <a:r>
              <a:t>Anticipate issues/make sound decisions</a:t>
            </a:r>
          </a:p>
          <a:p>
            <a:pPr lvl="1" marL="1223396" indent="-268356"/>
            <a:r>
              <a:t>Have answers for donors</a:t>
            </a:r>
          </a:p>
          <a:p>
            <a:pPr lvl="1" marL="1223396" indent="-268356"/>
          </a:p>
          <a:p>
            <a:pPr marL="836506" indent="-338666"/>
            <a:r>
              <a:t>Helps charities avoid the green-eyed monster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91" name="Shape 191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2" name="Shape 192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3" name="Shape 193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4" name="Shape 194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5" name="Shape 195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Here’s a Thought...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Policies should be in place before the first gift is accepted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Why?</a:t>
            </a:r>
          </a:p>
          <a:p>
            <a:pPr lvl="1" marL="1223396" indent="-268356">
              <a:lnSpc>
                <a:spcPct val="90000"/>
              </a:lnSpc>
            </a:pPr>
            <a:r>
              <a:t>Case by case decisions breed inconsistency</a:t>
            </a:r>
          </a:p>
          <a:p>
            <a:pPr lvl="1" marL="1223396" indent="-268356">
              <a:lnSpc>
                <a:spcPct val="90000"/>
              </a:lnSpc>
            </a:pPr>
            <a:r>
              <a:t>Blinding glare of potential gift</a:t>
            </a:r>
          </a:p>
          <a:p>
            <a:pPr lvl="1" marL="1223396" indent="-268356">
              <a:lnSpc>
                <a:spcPct val="90000"/>
              </a:lnSpc>
            </a:pPr>
            <a:r>
              <a:t>Mixed signals to donors</a:t>
            </a:r>
          </a:p>
          <a:p>
            <a:pPr lvl="1" marL="1223396" indent="-268356">
              <a:lnSpc>
                <a:spcPct val="90000"/>
              </a:lnSpc>
            </a:pPr>
            <a:r>
              <a:t>Prevent donors from making mistakes</a:t>
            </a:r>
          </a:p>
        </p:txBody>
      </p:sp>
      <p:pic>
        <p:nvPicPr>
          <p:cNvPr id="199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225" y="4495800"/>
            <a:ext cx="703263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6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01" name="Shape 201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2" name="Shape 202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3" name="Shape 203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4" name="Shape 204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5" name="Shape 205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07" name="Shape 207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Drafting And Adopting The Policies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533400" y="2133600"/>
            <a:ext cx="8178800" cy="4724400"/>
          </a:xfrm>
          <a:prstGeom prst="rect">
            <a:avLst/>
          </a:prstGeom>
        </p:spPr>
        <p:txBody>
          <a:bodyPr/>
          <a:lstStyle/>
          <a:p>
            <a:pPr marL="836506" indent="-338666"/>
            <a:r>
              <a:t>Collaborative process – I recommend a task force</a:t>
            </a:r>
          </a:p>
          <a:p>
            <a:pPr lvl="1" marL="1223396" indent="-268356"/>
            <a:r>
              <a:t>planned giving/development staff</a:t>
            </a:r>
          </a:p>
          <a:p>
            <a:pPr lvl="1" marL="1223396" indent="-268356"/>
            <a:r>
              <a:t>director/president</a:t>
            </a:r>
          </a:p>
          <a:p>
            <a:pPr lvl="1" marL="1223396" indent="-268356"/>
            <a:r>
              <a:t>board committee</a:t>
            </a:r>
          </a:p>
          <a:p>
            <a:pPr lvl="1" marL="1223396" indent="-268356"/>
            <a:r>
              <a:t>professional advisory committee</a:t>
            </a:r>
          </a:p>
          <a:p>
            <a:pPr lvl="1" marL="1223396" indent="-268356"/>
            <a:r>
              <a:t>The consultant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5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10" name="Shape 210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11" name="Shape 211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12" name="Shape 212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16" name="Shape 216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Drafting And Adopting The Policies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609600" y="2057400"/>
            <a:ext cx="8178800" cy="4800600"/>
          </a:xfrm>
          <a:prstGeom prst="rect">
            <a:avLst/>
          </a:prstGeom>
        </p:spPr>
        <p:txBody>
          <a:bodyPr/>
          <a:lstStyle/>
          <a:p>
            <a:pPr marL="836506" indent="-338666"/>
            <a:r>
              <a:t>Approved and adopted by board</a:t>
            </a:r>
          </a:p>
          <a:p>
            <a:pPr marL="836506" indent="-338666"/>
            <a:r>
              <a:t>Reviewed annually</a:t>
            </a:r>
          </a:p>
          <a:p>
            <a:pPr marL="836506" indent="-338666"/>
            <a:r>
              <a:t>Procedure for deviation</a:t>
            </a:r>
          </a:p>
          <a:p>
            <a:pPr marL="836506" indent="-338666"/>
            <a:r>
              <a:t>Professional backup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5" name="Shape 5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" name="Shape 5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" name="Shape 5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Overview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223396" indent="-268356"/>
            <a:r>
              <a:t>Gift acceptance policies serve three critical roles:</a:t>
            </a:r>
          </a:p>
          <a:p>
            <a:pPr lvl="2" marL="1675129" indent="-262889"/>
            <a:r>
              <a:t>They expand donor gift options - because they expand the types of assets donors can use.</a:t>
            </a:r>
          </a:p>
          <a:p>
            <a:pPr lvl="2" marL="1675129" indent="-262889"/>
            <a:r>
              <a:t>They create discipline in gift acceptance, helping the charity to manage liability.</a:t>
            </a:r>
          </a:p>
          <a:p>
            <a:pPr lvl="2" marL="1675129" indent="-262889"/>
            <a:r>
              <a:t>The process of adoption expands the board’s perspective of the options and potential to raise funds.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5"/>
          <p:cNvGrpSpPr/>
          <p:nvPr/>
        </p:nvGrpSpPr>
        <p:grpSpPr>
          <a:xfrm>
            <a:off x="1658937" y="1600200"/>
            <a:ext cx="6837363" cy="3200400"/>
            <a:chOff x="0" y="0"/>
            <a:chExt cx="6837362" cy="3200400"/>
          </a:xfrm>
        </p:grpSpPr>
        <p:sp>
          <p:nvSpPr>
            <p:cNvPr id="219" name="Shape 219"/>
            <p:cNvSpPr/>
            <p:nvPr/>
          </p:nvSpPr>
          <p:spPr>
            <a:xfrm flipH="1">
              <a:off x="53133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0" name="Shape 220"/>
            <p:cNvSpPr/>
            <p:nvPr/>
          </p:nvSpPr>
          <p:spPr>
            <a:xfrm flipH="1">
              <a:off x="35226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1" name="Shape 221"/>
            <p:cNvSpPr/>
            <p:nvPr/>
          </p:nvSpPr>
          <p:spPr>
            <a:xfrm flipH="1">
              <a:off x="1731962" y="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1731962" y="167640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3" name="Shape 223"/>
            <p:cNvSpPr/>
            <p:nvPr/>
          </p:nvSpPr>
          <p:spPr>
            <a:xfrm flipH="1">
              <a:off x="0" y="1676400"/>
              <a:ext cx="1524000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4" name="Shape 224"/>
            <p:cNvSpPr/>
            <p:nvPr/>
          </p:nvSpPr>
          <p:spPr>
            <a:xfrm flipH="1">
              <a:off x="5313362" y="167640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Critical Elements of the Policies</a:t>
            </a:r>
          </a:p>
        </p:txBody>
      </p:sp>
      <p:pic>
        <p:nvPicPr>
          <p:cNvPr id="22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3914" y="4166115"/>
            <a:ext cx="2247409" cy="1522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4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29" name="Shape 229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0" name="Shape 230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1" name="Shape 231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2" name="Shape 232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3" name="Shape 233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Critical Elements of Policies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Sample policies are attached.</a:t>
            </a:r>
          </a:p>
          <a:p>
            <a:pPr marL="836506" indent="-338666"/>
          </a:p>
          <a:p>
            <a:pPr marL="836506" indent="-338666"/>
            <a:r>
              <a:t>Begin with a form, but customize.</a:t>
            </a:r>
          </a:p>
          <a:p>
            <a:pPr marL="836506" indent="-338666"/>
          </a:p>
          <a:p>
            <a:pPr marL="836506" indent="-338666"/>
            <a:r>
              <a:t>Pay particular attention to the dangerous issues.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3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38" name="Shape 238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9" name="Shape 239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0" name="Shape 240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1" name="Shape 241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2" name="Shape 242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Before We Begin- The Terminology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Which organization affected</a:t>
            </a:r>
          </a:p>
          <a:p>
            <a:pPr lvl="1" marL="1223396" indent="-268356">
              <a:lnSpc>
                <a:spcPct val="90000"/>
              </a:lnSpc>
            </a:pPr>
            <a:r>
              <a:t>“Nonprofit” or “Foundation”</a:t>
            </a:r>
          </a:p>
          <a:p>
            <a:pPr marL="794173" indent="-296333">
              <a:lnSpc>
                <a:spcPct val="90000"/>
              </a:lnSpc>
              <a:defRPr sz="2800"/>
            </a:pPr>
          </a:p>
          <a:p>
            <a:pPr marL="836506" indent="-338666">
              <a:lnSpc>
                <a:spcPct val="90000"/>
              </a:lnSpc>
            </a:pPr>
            <a:r>
              <a:t>Committee with responsibility</a:t>
            </a:r>
          </a:p>
          <a:p>
            <a:pPr lvl="1" marL="1223396" indent="-268356">
              <a:lnSpc>
                <a:spcPct val="90000"/>
              </a:lnSpc>
            </a:pPr>
            <a:r>
              <a:t>Executive committee</a:t>
            </a:r>
          </a:p>
          <a:p>
            <a:pPr lvl="1" marL="1223396" indent="-268356">
              <a:lnSpc>
                <a:spcPct val="90000"/>
              </a:lnSpc>
            </a:pPr>
            <a:r>
              <a:t>Finance committee</a:t>
            </a:r>
          </a:p>
          <a:p>
            <a:pPr lvl="1" marL="1223396" indent="-268356">
              <a:lnSpc>
                <a:spcPct val="90000"/>
              </a:lnSpc>
            </a:pPr>
            <a:r>
              <a:t>Development committee</a:t>
            </a:r>
          </a:p>
          <a:p>
            <a:pPr lvl="1" marL="1223396" indent="-268356">
              <a:lnSpc>
                <a:spcPct val="90000"/>
              </a:lnSpc>
            </a:pPr>
            <a:r>
              <a:t>Planned gifts committee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47" name="Shape 24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8" name="Shape 24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9" name="Shape 24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0" name="Shape 25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1" name="Shape 25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Mission And Purpose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Keep mission and purpose in front of decision makers</a:t>
            </a:r>
          </a:p>
          <a:p>
            <a:pPr marL="836506" indent="-338666"/>
          </a:p>
          <a:p>
            <a:pPr marL="836506" indent="-338666"/>
            <a:r>
              <a:t>Gifts, and ultimate use of gifts, should reflect mission and purpose of organization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6096000" y="4800600"/>
            <a:ext cx="2362200" cy="1447801"/>
            <a:chOff x="0" y="0"/>
            <a:chExt cx="2362200" cy="1447800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2362200" cy="1447800"/>
            </a:xfrm>
            <a:prstGeom prst="rect">
              <a:avLst/>
            </a:prstGeom>
            <a:solidFill>
              <a:srgbClr val="D6D7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6" name="image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62200" cy="1447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4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59" name="Shape 259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0" name="Shape 260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1" name="Shape 261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3" name="Shape 263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 Of Policies And Guidelines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Purpose should be clearly stated</a:t>
            </a:r>
          </a:p>
          <a:p>
            <a:pPr lvl="1" marL="1183639" indent="-228600">
              <a:defRPr sz="2300"/>
            </a:pPr>
            <a:r>
              <a:t>Govern acceptance of gifts</a:t>
            </a:r>
          </a:p>
          <a:p>
            <a:pPr lvl="1" marL="1183639" indent="-228600">
              <a:defRPr sz="2300"/>
            </a:pPr>
            <a:r>
              <a:t>Provide guidance to donors</a:t>
            </a:r>
          </a:p>
          <a:p>
            <a:pPr lvl="1" marL="1183639" indent="-228600">
              <a:defRPr sz="2300"/>
            </a:pPr>
            <a:r>
              <a:t>Provide guidance to professional advisors</a:t>
            </a:r>
          </a:p>
          <a:p>
            <a:pPr lvl="1" marL="1183639" indent="-228600">
              <a:defRPr sz="2300"/>
            </a:pPr>
            <a:r>
              <a:t>Discharge fiduciary responsibility</a:t>
            </a:r>
          </a:p>
          <a:p>
            <a:pPr lvl="1" marL="1183639" indent="-228600">
              <a:defRPr sz="2300"/>
            </a:pPr>
            <a:r>
              <a:t>Protect board from third party liability and IRS sanctions</a:t>
            </a:r>
          </a:p>
          <a:p>
            <a:pPr lvl="1" marL="1183639" indent="-228600">
              <a:defRPr sz="2300"/>
            </a:pPr>
            <a:r>
              <a:t>Avoid unanticipated costs</a:t>
            </a:r>
          </a:p>
          <a:p>
            <a:pPr lvl="1" marL="1183639" indent="-228600">
              <a:defRPr sz="2300"/>
            </a:pPr>
            <a:r>
              <a:t>Prevent negative publicity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3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68" name="Shape 268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9" name="Shape 269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0" name="Shape 270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1" name="Shape 271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2" name="Shape 272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Legal Counsel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Is it necessary to state the obvious?</a:t>
            </a:r>
          </a:p>
          <a:p>
            <a:pPr lvl="1" marL="1223396" indent="-268356"/>
            <a:r>
              <a:t>Expenses unbudgeted</a:t>
            </a:r>
          </a:p>
          <a:p>
            <a:pPr lvl="1" marL="1223396" indent="-268356"/>
            <a:r>
              <a:t>Organizations unwilling to spend $$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8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77" name="Shape 27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8" name="Shape 27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9" name="Shape 27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0" name="Shape 28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1" name="Shape 28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Legal Counsel:  What Should It Say?</a:t>
            </a:r>
          </a:p>
        </p:txBody>
      </p:sp>
      <p:sp>
        <p:nvSpPr>
          <p:cNvPr id="284" name="Shape 284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>
            <a:lvl1pPr marL="794173" indent="-296333">
              <a:defRPr sz="2800"/>
            </a:lvl1pPr>
          </a:lstStyle>
          <a:p>
            <a:pPr/>
            <a:r>
              <a:t>Use counsel when appropriate</a:t>
            </a:r>
          </a:p>
        </p:txBody>
      </p:sp>
      <p:sp>
        <p:nvSpPr>
          <p:cNvPr id="285" name="Shape 285"/>
          <p:cNvSpPr/>
          <p:nvPr/>
        </p:nvSpPr>
        <p:spPr>
          <a:xfrm>
            <a:off x="4649787" y="1600200"/>
            <a:ext cx="4051301" cy="288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List circumstances under which counsel is engaged</a:t>
            </a:r>
          </a:p>
          <a:p>
            <a:pPr marL="783590" indent="-285750">
              <a:spcBef>
                <a:spcPts val="400"/>
              </a:spcBef>
              <a:buClr>
                <a:srgbClr val="D6D7FF"/>
              </a:buClr>
              <a:buSzPct val="100000"/>
              <a:buFont typeface="Wingdings"/>
              <a:buChar char=""/>
              <a:defRPr sz="2100">
                <a:latin typeface="+mn-lt"/>
                <a:ea typeface="+mn-ea"/>
                <a:cs typeface="+mn-cs"/>
                <a:sym typeface="Arial"/>
              </a:defRPr>
            </a:pPr>
            <a:r>
              <a:t>Review of specific gifts</a:t>
            </a:r>
          </a:p>
          <a:p>
            <a:pPr marL="783590" indent="-285750">
              <a:spcBef>
                <a:spcPts val="400"/>
              </a:spcBef>
              <a:buClr>
                <a:srgbClr val="D6D7FF"/>
              </a:buClr>
              <a:buSzPct val="100000"/>
              <a:buFont typeface="Wingdings"/>
              <a:buChar char=""/>
              <a:defRPr sz="2100">
                <a:latin typeface="+mn-lt"/>
                <a:ea typeface="+mn-ea"/>
                <a:cs typeface="+mn-cs"/>
                <a:sym typeface="Arial"/>
              </a:defRPr>
            </a:pPr>
            <a:r>
              <a:t>Review of all gifts to which charity is a party</a:t>
            </a:r>
          </a:p>
          <a:p>
            <a:pPr marL="783590" indent="-285750">
              <a:spcBef>
                <a:spcPts val="400"/>
              </a:spcBef>
              <a:buClr>
                <a:srgbClr val="D6D7FF"/>
              </a:buClr>
              <a:buSzPct val="100000"/>
              <a:buFont typeface="Wingdings"/>
              <a:buChar char=""/>
              <a:defRPr sz="2100">
                <a:latin typeface="+mn-lt"/>
                <a:ea typeface="+mn-ea"/>
                <a:cs typeface="+mn-cs"/>
                <a:sym typeface="Arial"/>
              </a:defRPr>
            </a:pPr>
            <a:r>
              <a:t>Review of all transactions with COI</a:t>
            </a:r>
          </a:p>
          <a:p>
            <a:pPr marL="783590" indent="-285750">
              <a:spcBef>
                <a:spcPts val="400"/>
              </a:spcBef>
              <a:buClr>
                <a:srgbClr val="D6D7FF"/>
              </a:buClr>
              <a:buSzPct val="100000"/>
              <a:buFont typeface="Wingdings"/>
              <a:buChar char=""/>
              <a:defRPr sz="2100">
                <a:latin typeface="+mn-lt"/>
                <a:ea typeface="+mn-ea"/>
                <a:cs typeface="+mn-cs"/>
                <a:sym typeface="Arial"/>
              </a:defRPr>
            </a:pPr>
            <a:r>
              <a:t>Other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87" name="Shape 28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8" name="Shape 28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9" name="Shape 28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0" name="Shape 29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1" name="Shape 29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Legal Counsel:  What Should It Say?</a:t>
            </a:r>
          </a:p>
        </p:txBody>
      </p:sp>
      <p:sp>
        <p:nvSpPr>
          <p:cNvPr id="294" name="Shape 294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51840" indent="-254000">
              <a:defRPr sz="2400"/>
            </a:pPr>
            <a:r>
              <a:t>State that outside counsel should be used to avoid conflict of interest</a:t>
            </a:r>
          </a:p>
          <a:p>
            <a:pPr lvl="1" marL="1163761" indent="-208721">
              <a:defRPr sz="2100"/>
            </a:pPr>
            <a:r>
              <a:t>Difficult to separate counsel role from board role</a:t>
            </a:r>
          </a:p>
          <a:p>
            <a:pPr lvl="1" marL="1163761" indent="-208721">
              <a:defRPr sz="2100"/>
            </a:pPr>
            <a:r>
              <a:t>Difficult for board to take advice from insider</a:t>
            </a:r>
          </a:p>
          <a:p>
            <a:pPr lvl="1" marL="1163761" indent="-208721">
              <a:defRPr sz="2100"/>
            </a:pPr>
            <a:r>
              <a:t>Personal benefit issues</a:t>
            </a:r>
          </a:p>
        </p:txBody>
      </p:sp>
      <p:sp>
        <p:nvSpPr>
          <p:cNvPr id="295" name="Shape 295"/>
          <p:cNvSpPr/>
          <p:nvPr/>
        </p:nvSpPr>
        <p:spPr>
          <a:xfrm>
            <a:off x="4649787" y="1600200"/>
            <a:ext cx="4051301" cy="130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Acknowledge that use of counsel is part of the fiduciary duty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297" name="Shape 29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9" name="Shape 29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1" name="Shape 30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Donor Conflict Of Interest</a:t>
            </a:r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Donors should seek independent counsel</a:t>
            </a:r>
          </a:p>
          <a:p>
            <a:pPr marL="836506" indent="-338666"/>
          </a:p>
          <a:p>
            <a:pPr marL="836506" indent="-338666"/>
          </a:p>
          <a:p>
            <a:pPr marL="836506" indent="-338666"/>
            <a:r>
              <a:t>Reference and attach Model Standards, AFP’s Donor Bill of Rights, and any other relevant standards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 31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06" name="Shape 30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8" name="Shape 30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0" name="Shape 31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Donor Conflict Of Interest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Understand that most conflicts occur when there are close relationships, not new relationships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Discuss donor conflict issues with the board</a:t>
            </a:r>
          </a:p>
          <a:p>
            <a:pPr>
              <a:lnSpc>
                <a:spcPct val="90000"/>
              </a:lnSpc>
              <a:buSzTx/>
              <a:buNone/>
            </a:pPr>
          </a:p>
          <a:p>
            <a:pPr marL="836506" indent="-338666">
              <a:lnSpc>
                <a:spcPct val="90000"/>
              </a:lnSpc>
            </a:pPr>
            <a:r>
              <a:t>Especially important in light of current Congressional scrutiny and Sarbanes-Oxley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64" name="Shape 6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7" name="Shape 6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Overview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223396" indent="-268356"/>
            <a:r>
              <a:t>Nonprofits have one thing in common:  you all accept charitable contributions.</a:t>
            </a:r>
          </a:p>
          <a:p>
            <a:pPr lvl="1" marL="1223396" indent="-268356"/>
            <a:r>
              <a:t>Donors are increasingly considering non-cash gifts because:</a:t>
            </a:r>
          </a:p>
          <a:p>
            <a:pPr lvl="2" marL="1675129" indent="-262889"/>
            <a:r>
              <a:t>They are holding onto cash</a:t>
            </a:r>
          </a:p>
          <a:p>
            <a:pPr lvl="2" marL="1675129" indent="-262889"/>
            <a:r>
              <a:t>They’re making smarter gifts using long-term appreciated property</a:t>
            </a:r>
          </a:p>
          <a:p>
            <a:pPr lvl="2" marL="1675129" indent="-262889"/>
            <a:r>
              <a:t>They’re using assets that do not generate income</a:t>
            </a:r>
          </a:p>
          <a:p>
            <a:pPr lvl="2" marL="1675129" indent="-262889"/>
            <a:r>
              <a:t>They’re realizing they may be able to make a larger gift if they expand their options beyond cash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32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15" name="Shape 31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6" name="Shape 31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9" name="Shape 31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21" name="Shape 321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Restrictions On Gifts</a:t>
            </a:r>
          </a:p>
        </p:txBody>
      </p:sp>
      <p:sp>
        <p:nvSpPr>
          <p:cNvPr id="322" name="Shape 322"/>
          <p:cNvSpPr/>
          <p:nvPr>
            <p:ph type="body" idx="1"/>
          </p:nvPr>
        </p:nvSpPr>
        <p:spPr>
          <a:xfrm>
            <a:off x="685800" y="2209800"/>
            <a:ext cx="8178800" cy="46482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You may prefer unrestricted, but donors want to vision</a:t>
            </a:r>
          </a:p>
          <a:p>
            <a:pPr marL="794173" indent="-296333">
              <a:defRPr sz="2800"/>
            </a:pPr>
          </a:p>
          <a:p>
            <a:pPr marL="794173" indent="-296333">
              <a:defRPr sz="2800"/>
            </a:pPr>
            <a:r>
              <a:t>Anticipate how to handle restricted gifts at your institution (type, size, maturity)</a:t>
            </a:r>
          </a:p>
          <a:p>
            <a:pPr lvl="1" marL="1183639" indent="-228600">
              <a:defRPr sz="2300"/>
            </a:pPr>
            <a:r>
              <a:t>no restrictions</a:t>
            </a:r>
          </a:p>
          <a:p>
            <a:pPr lvl="1" marL="1183639" indent="-228600">
              <a:defRPr sz="2300"/>
            </a:pPr>
            <a:r>
              <a:t>endowment pools for specific purposes</a:t>
            </a:r>
          </a:p>
          <a:p>
            <a:pPr lvl="1" marL="1183639" indent="-228600">
              <a:defRPr sz="2300"/>
            </a:pPr>
            <a:r>
              <a:t>gifts that fit mission and purposes, not too difficult to administer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32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24" name="Shape 32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7" name="Shape 32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8" name="Shape 32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30" name="Shape 3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Gift Acceptance Committee</a:t>
            </a:r>
          </a:p>
        </p:txBody>
      </p:sp>
      <p:sp>
        <p:nvSpPr>
          <p:cNvPr id="331" name="Shape 331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Group should be integral part of governance structure</a:t>
            </a:r>
          </a:p>
          <a:p>
            <a:pPr marL="794173" indent="-296333">
              <a:defRPr sz="2800"/>
            </a:pPr>
            <a:r>
              <a:t>Small enough to act on timely basis</a:t>
            </a:r>
          </a:p>
          <a:p>
            <a:pPr marL="794173" indent="-296333">
              <a:defRPr sz="2800"/>
            </a:pPr>
            <a:r>
              <a:t>Consistent, educated process</a:t>
            </a:r>
          </a:p>
        </p:txBody>
      </p:sp>
      <p:pic>
        <p:nvPicPr>
          <p:cNvPr id="33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3473450"/>
            <a:ext cx="2743200" cy="2486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33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34" name="Shape 33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5" name="Shape 33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6" name="Shape 33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7" name="Shape 33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8" name="Shape 33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40" name="Shape 3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Gifts</a:t>
            </a:r>
          </a:p>
        </p:txBody>
      </p:sp>
      <p:sp>
        <p:nvSpPr>
          <p:cNvPr id="341" name="Shape 341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51840" indent="-254000">
              <a:defRPr sz="2400"/>
            </a:pPr>
            <a:r>
              <a:t>Cash</a:t>
            </a:r>
          </a:p>
          <a:p>
            <a:pPr marL="751840" indent="-254000">
              <a:defRPr sz="2400"/>
            </a:pPr>
            <a:r>
              <a:t>Tangible Personal Property</a:t>
            </a:r>
          </a:p>
          <a:p>
            <a:pPr marL="751840" indent="-254000">
              <a:defRPr sz="2400"/>
            </a:pPr>
            <a:r>
              <a:t>Marketable Securities</a:t>
            </a:r>
          </a:p>
          <a:p>
            <a:pPr marL="751840" indent="-254000">
              <a:defRPr sz="2400"/>
            </a:pPr>
            <a:r>
              <a:t>Non-marketable Securities</a:t>
            </a:r>
          </a:p>
          <a:p>
            <a:pPr marL="751840" indent="-254000">
              <a:defRPr sz="2400"/>
            </a:pPr>
            <a:r>
              <a:t>Real Estate </a:t>
            </a:r>
          </a:p>
          <a:p>
            <a:pPr marL="751840" indent="-254000">
              <a:defRPr sz="2400"/>
            </a:pPr>
            <a:r>
              <a:t>Remainder Interests In Farm Or Home</a:t>
            </a:r>
          </a:p>
        </p:txBody>
      </p:sp>
      <p:sp>
        <p:nvSpPr>
          <p:cNvPr id="342" name="Shape 342"/>
          <p:cNvSpPr/>
          <p:nvPr/>
        </p:nvSpPr>
        <p:spPr>
          <a:xfrm>
            <a:off x="4649787" y="1600200"/>
            <a:ext cx="4051301" cy="336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Oil, Gas And Mineral Interests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Bargain Sales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Life Insurance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Intellectual Property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Charitable Gift Annuities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Pooled Income Funds</a:t>
            </a:r>
          </a:p>
          <a:p>
            <a:pPr marL="383540" indent="-342900">
              <a:spcBef>
                <a:spcPts val="500"/>
              </a:spcBef>
              <a:buClr>
                <a:srgbClr val="D6D7FF"/>
              </a:buClr>
              <a:buSzPct val="100000"/>
              <a:buFont typeface="Wingdings"/>
              <a:buChar char="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Beneficiary Designations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34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44" name="Shape 34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5" name="Shape 34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6" name="Shape 34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7" name="Shape 34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8" name="Shape 34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Shape 3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Cash</a:t>
            </a:r>
          </a:p>
        </p:txBody>
      </p:sp>
      <p:sp>
        <p:nvSpPr>
          <p:cNvPr id="351" name="Shape 3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Form isn’t an issue</a:t>
            </a:r>
          </a:p>
          <a:p>
            <a:pPr marL="836506" indent="-338666"/>
          </a:p>
          <a:p>
            <a:pPr marL="836506" indent="-338666"/>
            <a:r>
              <a:t>Purpose may be an issue</a:t>
            </a:r>
          </a:p>
        </p:txBody>
      </p:sp>
      <p:pic>
        <p:nvPicPr>
          <p:cNvPr id="35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35052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2971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2590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38862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57" name="Shape 35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8" name="Shape 35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9" name="Shape 35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0" name="Shape 36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1" name="Shape 36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63" name="Shape 3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Tangible Personal Property</a:t>
            </a:r>
          </a:p>
        </p:txBody>
      </p:sp>
      <p:pic>
        <p:nvPicPr>
          <p:cNvPr id="36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49412"/>
            <a:ext cx="9906000" cy="593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37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66" name="Shape 36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7" name="Shape 36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8" name="Shape 36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9" name="Shape 36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0" name="Shape 37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72" name="Shape 3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Tangible Personal Property</a:t>
            </a:r>
          </a:p>
        </p:txBody>
      </p:sp>
      <p:sp>
        <p:nvSpPr>
          <p:cNvPr id="373" name="Shape 373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Art</a:t>
            </a:r>
          </a:p>
          <a:p>
            <a:pPr marL="794173" indent="-296333">
              <a:defRPr sz="2800"/>
            </a:pPr>
            <a:r>
              <a:t>Furniture</a:t>
            </a:r>
          </a:p>
          <a:p>
            <a:pPr marL="794173" indent="-296333">
              <a:defRPr sz="2800"/>
            </a:pPr>
            <a:r>
              <a:t>Equipment</a:t>
            </a:r>
          </a:p>
          <a:p>
            <a:pPr marL="794173" indent="-296333">
              <a:defRPr sz="2800"/>
            </a:pPr>
            <a:r>
              <a:t>Coin and stamp collections</a:t>
            </a:r>
          </a:p>
          <a:p>
            <a:pPr marL="794173" indent="-296333">
              <a:defRPr sz="2800"/>
            </a:pPr>
            <a:r>
              <a:t>Livestock</a:t>
            </a:r>
          </a:p>
          <a:p>
            <a:pPr marL="794173" indent="-296333">
              <a:defRPr sz="2800"/>
            </a:pPr>
            <a:r>
              <a:t>Jewelry</a:t>
            </a:r>
          </a:p>
        </p:txBody>
      </p:sp>
      <p:sp>
        <p:nvSpPr>
          <p:cNvPr id="374" name="Shape 374"/>
          <p:cNvSpPr/>
          <p:nvPr/>
        </p:nvSpPr>
        <p:spPr>
          <a:xfrm>
            <a:off x="4649787" y="1600200"/>
            <a:ext cx="4051301" cy="293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Acceptance/title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Acknowledgment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Valuation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Costs of holding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Safeguarding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Marketability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38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76" name="Shape 37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7" name="Shape 37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8" name="Shape 37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9" name="Shape 37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0" name="Shape 38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Criteria For Tangible Personal Property</a:t>
            </a:r>
          </a:p>
        </p:txBody>
      </p:sp>
      <p:sp>
        <p:nvSpPr>
          <p:cNvPr id="383" name="Shape 3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4173" indent="-296333">
              <a:lnSpc>
                <a:spcPct val="90000"/>
              </a:lnSpc>
              <a:defRPr sz="2800"/>
            </a:pPr>
            <a:r>
              <a:t>Does the property fulfill the mission of the nonprofit?  (related use)</a:t>
            </a:r>
          </a:p>
          <a:p>
            <a:pPr marL="794173" indent="-296333">
              <a:lnSpc>
                <a:spcPct val="90000"/>
              </a:lnSpc>
              <a:defRPr sz="2800"/>
            </a:pPr>
            <a:r>
              <a:t>Is the property marketable?  What are the costs?</a:t>
            </a:r>
          </a:p>
          <a:p>
            <a:pPr marL="794173" indent="-296333">
              <a:lnSpc>
                <a:spcPct val="90000"/>
              </a:lnSpc>
              <a:defRPr sz="2800"/>
            </a:pPr>
            <a:r>
              <a:t>Are there any undue restrictions on the use, display or sale of the property?</a:t>
            </a:r>
          </a:p>
          <a:p>
            <a:pPr marL="794173" indent="-296333">
              <a:lnSpc>
                <a:spcPct val="90000"/>
              </a:lnSpc>
              <a:defRPr sz="2800"/>
            </a:pPr>
            <a:r>
              <a:t>Are there carrying costs? (insurance, lease space, maintenance to preserve value, appraisal for sale purposes?)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9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85" name="Shape 38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6" name="Shape 38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7" name="Shape 38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8" name="Shape 38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9" name="Shape 38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Changes in the Law</a:t>
            </a:r>
          </a:p>
        </p:txBody>
      </p:sp>
      <p:sp>
        <p:nvSpPr>
          <p:cNvPr id="392" name="Shape 3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Rules on recapture</a:t>
            </a:r>
          </a:p>
          <a:p>
            <a:pPr marL="836506" indent="-338666"/>
            <a:r>
              <a:t>Rules on vehicle donations</a:t>
            </a:r>
          </a:p>
          <a:p>
            <a:pPr marL="836506" indent="-338666"/>
            <a:r>
              <a:t>Stricter rules on qualified appraisers</a:t>
            </a:r>
          </a:p>
          <a:p>
            <a:pPr marL="836506" indent="-338666"/>
            <a:r>
              <a:t>Zeal in Washington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 39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394" name="Shape 39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5" name="Shape 39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6" name="Shape 39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7" name="Shape 39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8" name="Shape 39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Marketable Securities</a:t>
            </a:r>
          </a:p>
        </p:txBody>
      </p:sp>
      <p:sp>
        <p:nvSpPr>
          <p:cNvPr id="401" name="Shape 4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Purpose/use of the gift</a:t>
            </a:r>
          </a:p>
          <a:p>
            <a:pPr marL="836506" indent="-338666"/>
            <a:r>
              <a:t>Timing of the gift</a:t>
            </a:r>
          </a:p>
          <a:p>
            <a:pPr marL="836506" indent="-338666"/>
            <a:r>
              <a:t>Timing of the transfer</a:t>
            </a:r>
          </a:p>
          <a:p>
            <a:pPr marL="836506" indent="-338666"/>
            <a:r>
              <a:t>Timing of the sale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 40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03" name="Shape 40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4" name="Shape 40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6" name="Shape 40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7" name="Shape 40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09" name="Shape 4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Non-Marketable Securities</a:t>
            </a:r>
          </a:p>
        </p:txBody>
      </p:sp>
      <p:sp>
        <p:nvSpPr>
          <p:cNvPr id="410" name="Shape 4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For purposes of this discussion, this includes corporate (C and S) stock, corporate bonds, partnership interests, LLC’s, LLP’s</a:t>
            </a:r>
          </a:p>
          <a:p>
            <a:pPr marL="836506" indent="-338666">
              <a:lnSpc>
                <a:spcPct val="90000"/>
              </a:lnSpc>
            </a:pPr>
            <a:r>
              <a:t>Issues:</a:t>
            </a:r>
          </a:p>
          <a:p>
            <a:pPr lvl="1" marL="1223396" indent="-268356">
              <a:lnSpc>
                <a:spcPct val="90000"/>
              </a:lnSpc>
            </a:pPr>
            <a:r>
              <a:t>restrictions on security</a:t>
            </a:r>
          </a:p>
          <a:p>
            <a:pPr lvl="1" marL="1223396" indent="-268356">
              <a:lnSpc>
                <a:spcPct val="90000"/>
              </a:lnSpc>
            </a:pPr>
            <a:r>
              <a:t>marketability</a:t>
            </a:r>
          </a:p>
          <a:p>
            <a:pPr lvl="1" marL="1223396" indent="-268356">
              <a:lnSpc>
                <a:spcPct val="90000"/>
              </a:lnSpc>
            </a:pPr>
            <a:r>
              <a:t>undesirable tax consequences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73" name="Shape 7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Overview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1675129" indent="-262889"/>
            <a:r>
              <a:t>If donors want to give you more than cash, you must be prepared to analyze and accept these non-cash gifts</a:t>
            </a:r>
          </a:p>
          <a:p>
            <a:pPr lvl="2" marL="1675129" indent="-262889"/>
          </a:p>
          <a:p>
            <a:pPr lvl="2" marL="1675129" indent="-262889"/>
            <a:r>
              <a:t>For traditional nonprofits, gift acceptance policies are not generally adopted when a nonprofit is created - they are adopted later, as the fundraising program matures.  And then, sometimes, they drift out of view.</a:t>
            </a:r>
          </a:p>
          <a:p>
            <a:pPr lvl="2" marL="1675129" indent="-262889"/>
          </a:p>
          <a:p>
            <a:pPr lvl="2" marL="1675129" indent="-262889"/>
            <a:r>
              <a:t>This session is designed to help you understand the role, function, and content of good gift acceptance policies.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 41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12" name="Shape 41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3" name="Shape 41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4" name="Shape 41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5" name="Shape 41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6" name="Shape 41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18" name="Shape 4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Non-Marketable Securities</a:t>
            </a:r>
          </a:p>
        </p:txBody>
      </p:sp>
      <p:sp>
        <p:nvSpPr>
          <p:cNvPr id="419" name="Shape 419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Review  by legal counsel</a:t>
            </a:r>
          </a:p>
          <a:p>
            <a:pPr marL="794173" indent="-296333">
              <a:defRPr sz="2800"/>
            </a:pPr>
            <a:r>
              <a:t>Review by accounting counsel</a:t>
            </a:r>
          </a:p>
        </p:txBody>
      </p:sp>
      <p:sp>
        <p:nvSpPr>
          <p:cNvPr id="420" name="Shape 420"/>
          <p:cNvSpPr/>
          <p:nvPr/>
        </p:nvSpPr>
        <p:spPr>
          <a:xfrm>
            <a:off x="4649787" y="1600200"/>
            <a:ext cx="4051301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Acceptance by committee</a:t>
            </a:r>
          </a:p>
        </p:txBody>
      </p:sp>
      <p:pic>
        <p:nvPicPr>
          <p:cNvPr id="421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0" y="31242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35052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3048000"/>
            <a:ext cx="398463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roup 43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25" name="Shape 42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6" name="Shape 42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7" name="Shape 42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9" name="Shape 42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31" name="Shape 4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 Estate</a:t>
            </a:r>
          </a:p>
        </p:txBody>
      </p:sp>
      <p:sp>
        <p:nvSpPr>
          <p:cNvPr id="432" name="Shape 4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One of the most dangerous gifts for charity- one of the most common assets for donors</a:t>
            </a:r>
          </a:p>
          <a:p>
            <a:pPr marL="836506" indent="-338666"/>
            <a:r>
              <a:t>Three issues:</a:t>
            </a:r>
          </a:p>
          <a:p>
            <a:pPr lvl="1" marL="1223396" indent="-268356"/>
            <a:r>
              <a:t>Environmental liability</a:t>
            </a:r>
          </a:p>
          <a:p>
            <a:pPr lvl="1" marL="1223396" indent="-268356"/>
            <a:r>
              <a:t>Criteria for acceptance</a:t>
            </a:r>
          </a:p>
          <a:p>
            <a:pPr lvl="1" marL="1223396" indent="-268356"/>
            <a:r>
              <a:t>Type of gift funded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roup 43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34" name="Shape 43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5" name="Shape 43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6" name="Shape 43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8" name="Shape 43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40" name="Shape 4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 Estate - Environmental Liability</a:t>
            </a:r>
          </a:p>
        </p:txBody>
      </p:sp>
      <p:sp>
        <p:nvSpPr>
          <p:cNvPr id="441" name="Shape 4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Comprehensive Environmental Response, Compensation and Liability Act (CERCLA)</a:t>
            </a:r>
          </a:p>
          <a:p>
            <a:pPr marL="794173" indent="-296333">
              <a:defRPr sz="2800"/>
            </a:pPr>
            <a:r>
              <a:t>Enacted in December 1980 - but timeless</a:t>
            </a:r>
          </a:p>
          <a:p>
            <a:pPr marL="794173" indent="-296333">
              <a:defRPr sz="2800"/>
            </a:pPr>
            <a:r>
              <a:t>Responsible parties are jointly and severally liability</a:t>
            </a:r>
          </a:p>
          <a:p>
            <a:pPr marL="794173" indent="-296333">
              <a:defRPr sz="2800"/>
            </a:pPr>
            <a:r>
              <a:t>Two impacts:</a:t>
            </a:r>
          </a:p>
          <a:p>
            <a:pPr lvl="1" marL="1183639" indent="-228600">
              <a:defRPr sz="2300"/>
            </a:pPr>
            <a:r>
              <a:t>Outright ownership</a:t>
            </a:r>
          </a:p>
          <a:p>
            <a:pPr lvl="1" marL="1183639" indent="-228600">
              <a:defRPr sz="2300"/>
            </a:pPr>
            <a:r>
              <a:t>Trustee relationships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roup 44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43" name="Shape 44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4" name="Shape 44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5" name="Shape 44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6" name="Shape 44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7" name="Shape 44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49" name="Shape 4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 Estate - Criteria</a:t>
            </a:r>
          </a:p>
        </p:txBody>
      </p:sp>
      <p:sp>
        <p:nvSpPr>
          <p:cNvPr id="450" name="Shape 4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Is the property useful for the purposes of the nonprofit?</a:t>
            </a:r>
          </a:p>
          <a:p>
            <a:pPr marL="836506" indent="-338666"/>
          </a:p>
          <a:p>
            <a:pPr marL="836506" indent="-338666"/>
            <a:r>
              <a:t>Is the property marketable?</a:t>
            </a:r>
          </a:p>
          <a:p>
            <a:pPr marL="836506" indent="-338666"/>
          </a:p>
          <a:p>
            <a:pPr marL="836506" indent="-338666"/>
            <a:r>
              <a:t>Are there any restrictions, reservations, easements, or other limitations?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 45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52" name="Shape 45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3" name="Shape 45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4" name="Shape 45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5" name="Shape 45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6" name="Shape 45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58" name="Shape 4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 Estate - Criteria</a:t>
            </a:r>
          </a:p>
        </p:txBody>
      </p:sp>
      <p:sp>
        <p:nvSpPr>
          <p:cNvPr id="459" name="Shape 4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Are there carrying costs? (insurance, property taxes, mortgages, notes, etc.)</a:t>
            </a:r>
          </a:p>
          <a:p>
            <a:pPr marL="836506" indent="-338666"/>
          </a:p>
          <a:p>
            <a:pPr marL="836506" indent="-338666"/>
            <a:r>
              <a:t>Is there a clean environmental audit?</a:t>
            </a:r>
          </a:p>
        </p:txBody>
      </p:sp>
      <p:pic>
        <p:nvPicPr>
          <p:cNvPr id="460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4572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200" y="6858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457200"/>
            <a:ext cx="398463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roup 46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64" name="Shape 46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5" name="Shape 46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6" name="Shape 46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7" name="Shape 46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8" name="Shape 46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70" name="Shape 470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Real Estate - Type of Gift</a:t>
            </a:r>
          </a:p>
        </p:txBody>
      </p:sp>
      <p:sp>
        <p:nvSpPr>
          <p:cNvPr id="471" name="Shape 471"/>
          <p:cNvSpPr/>
          <p:nvPr>
            <p:ph type="body" idx="1"/>
          </p:nvPr>
        </p:nvSpPr>
        <p:spPr>
          <a:xfrm>
            <a:off x="368300" y="1714500"/>
            <a:ext cx="8178800" cy="4724400"/>
          </a:xfrm>
          <a:prstGeom prst="rect">
            <a:avLst/>
          </a:prstGeom>
        </p:spPr>
        <p:txBody>
          <a:bodyPr/>
          <a:lstStyle/>
          <a:p>
            <a:pPr marL="794173" indent="-296333">
              <a:lnSpc>
                <a:spcPct val="90000"/>
              </a:lnSpc>
              <a:defRPr sz="2800"/>
            </a:pPr>
            <a:r>
              <a:t>Charitable remainder trust </a:t>
            </a:r>
          </a:p>
          <a:p>
            <a:pPr lvl="1" marL="1183639" indent="-228600">
              <a:lnSpc>
                <a:spcPct val="90000"/>
              </a:lnSpc>
              <a:defRPr sz="2300"/>
            </a:pPr>
            <a:r>
              <a:t>Is it an annuity or unitrust?</a:t>
            </a:r>
          </a:p>
          <a:p>
            <a:pPr lvl="1" marL="1183639" indent="-228600">
              <a:lnSpc>
                <a:spcPct val="90000"/>
              </a:lnSpc>
              <a:defRPr sz="2300"/>
            </a:pPr>
            <a:r>
              <a:t>Does it flip?</a:t>
            </a:r>
          </a:p>
          <a:p>
            <a:pPr lvl="1" marL="1183639" indent="-228600">
              <a:lnSpc>
                <a:spcPct val="90000"/>
              </a:lnSpc>
              <a:defRPr sz="2300"/>
            </a:pPr>
            <a:r>
              <a:t>Is the property mortgaged (NO!)</a:t>
            </a:r>
          </a:p>
          <a:p>
            <a:pPr lvl="1" marL="1183639" indent="-228600">
              <a:lnSpc>
                <a:spcPct val="90000"/>
              </a:lnSpc>
              <a:defRPr sz="2300"/>
            </a:pPr>
            <a:r>
              <a:t>Is the property the donor’s home?</a:t>
            </a:r>
          </a:p>
          <a:p>
            <a:pPr lvl="1" marL="1183639" indent="-228600">
              <a:lnSpc>
                <a:spcPct val="90000"/>
              </a:lnSpc>
              <a:defRPr sz="2300"/>
            </a:pPr>
          </a:p>
          <a:p>
            <a:pPr marL="794173" indent="-296333">
              <a:lnSpc>
                <a:spcPct val="90000"/>
              </a:lnSpc>
              <a:defRPr sz="2800"/>
            </a:pPr>
            <a:r>
              <a:t>Pooled income fund</a:t>
            </a:r>
          </a:p>
          <a:p>
            <a:pPr marL="794173" indent="-296333">
              <a:lnSpc>
                <a:spcPct val="90000"/>
              </a:lnSpc>
              <a:defRPr sz="2800"/>
            </a:pPr>
          </a:p>
          <a:p>
            <a:pPr marL="794173" indent="-296333">
              <a:lnSpc>
                <a:spcPct val="90000"/>
              </a:lnSpc>
              <a:defRPr sz="2800"/>
            </a:pPr>
            <a:r>
              <a:t>Charitable gift annuities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47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73" name="Shape 47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4" name="Shape 47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5" name="Shape 47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6" name="Shape 47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7" name="Shape 47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79" name="Shape 4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Remainder Interests in Home Or Farm</a:t>
            </a:r>
          </a:p>
        </p:txBody>
      </p:sp>
      <p:sp>
        <p:nvSpPr>
          <p:cNvPr id="480" name="Shape 4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This is a gift of real property - must comply with real estate provisions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Set policy for capital improvements, upkeep, taxes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Set policy for early termination if home sold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roup 48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82" name="Shape 48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3" name="Shape 48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4" name="Shape 48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5" name="Shape 48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6" name="Shape 48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88" name="Shape 4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Oil And Gas Interests</a:t>
            </a:r>
          </a:p>
        </p:txBody>
      </p:sp>
      <p:sp>
        <p:nvSpPr>
          <p:cNvPr id="489" name="Shape 4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More active in some segments of the country than others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Generally working interests or fractional participations</a:t>
            </a:r>
          </a:p>
          <a:p>
            <a:pPr marL="836506" indent="-338666">
              <a:lnSpc>
                <a:spcPct val="90000"/>
              </a:lnSpc>
            </a:pPr>
          </a:p>
          <a:p>
            <a:pPr marL="836506" indent="-338666">
              <a:lnSpc>
                <a:spcPct val="90000"/>
              </a:lnSpc>
            </a:pPr>
            <a:r>
              <a:t>Issues:  valuation, partial interest, liability, marketability, predictability</a:t>
            </a:r>
          </a:p>
        </p:txBody>
      </p:sp>
      <p:pic>
        <p:nvPicPr>
          <p:cNvPr id="490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800" y="9144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5334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1400" y="457200"/>
            <a:ext cx="398463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roup 49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494" name="Shape 49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5" name="Shape 49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6" name="Shape 49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7" name="Shape 49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8" name="Shape 49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00" name="Shape 500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Bargain Sales - Criteria</a:t>
            </a:r>
          </a:p>
        </p:txBody>
      </p:sp>
      <p:sp>
        <p:nvSpPr>
          <p:cNvPr id="501" name="Shape 501"/>
          <p:cNvSpPr/>
          <p:nvPr>
            <p:ph type="body" idx="1"/>
          </p:nvPr>
        </p:nvSpPr>
        <p:spPr>
          <a:xfrm>
            <a:off x="304800" y="1625600"/>
            <a:ext cx="8178800" cy="48006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Will the property be used by the nonprofit or sold?</a:t>
            </a:r>
          </a:p>
          <a:p>
            <a:pPr marL="794173" indent="-296333">
              <a:defRPr sz="2800"/>
            </a:pPr>
            <a:r>
              <a:t>Environmental review</a:t>
            </a:r>
          </a:p>
          <a:p>
            <a:pPr marL="794173" indent="-296333">
              <a:defRPr sz="2800"/>
            </a:pPr>
            <a:r>
              <a:t>Condition of the property</a:t>
            </a:r>
          </a:p>
          <a:p>
            <a:pPr marL="794173" indent="-296333">
              <a:defRPr sz="2800"/>
            </a:pPr>
            <a:r>
              <a:t>Ratio of debt to equity</a:t>
            </a:r>
          </a:p>
          <a:p>
            <a:pPr marL="794173" indent="-296333">
              <a:defRPr sz="2800"/>
            </a:pPr>
            <a:r>
              <a:t>Ability to cash flow the debt</a:t>
            </a:r>
          </a:p>
          <a:p>
            <a:pPr marL="794173" indent="-296333">
              <a:defRPr sz="2800"/>
            </a:pPr>
            <a:r>
              <a:t>Carrying costs (insurance, taxes, maintenance)</a:t>
            </a:r>
          </a:p>
          <a:p>
            <a:pPr marL="794173" indent="-296333">
              <a:defRPr sz="2800"/>
            </a:pPr>
            <a:r>
              <a:t>Impact on donor (trigger tax)</a:t>
            </a:r>
          </a:p>
        </p:txBody>
      </p:sp>
      <p:pic>
        <p:nvPicPr>
          <p:cNvPr id="50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6096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800" y="381000"/>
            <a:ext cx="398463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228600"/>
            <a:ext cx="398463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roup 51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06" name="Shape 50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07" name="Shape 50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08" name="Shape 50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09" name="Shape 50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0" name="Shape 51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12" name="Shape 512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/>
            <a:r>
              <a:t>Life Insurance</a:t>
            </a:r>
          </a:p>
        </p:txBody>
      </p:sp>
      <p:sp>
        <p:nvSpPr>
          <p:cNvPr id="513" name="Shape 513"/>
          <p:cNvSpPr/>
          <p:nvPr>
            <p:ph type="body" idx="1"/>
          </p:nvPr>
        </p:nvSpPr>
        <p:spPr>
          <a:xfrm>
            <a:off x="393700" y="1765300"/>
            <a:ext cx="8178800" cy="47244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Two basic types of transfers</a:t>
            </a:r>
          </a:p>
          <a:p>
            <a:pPr lvl="1" marL="1183639" indent="-228600">
              <a:defRPr sz="2300"/>
            </a:pPr>
            <a:r>
              <a:t>Transfer of old policy</a:t>
            </a:r>
          </a:p>
          <a:p>
            <a:pPr lvl="1" marL="1183639" indent="-228600">
              <a:defRPr sz="2300"/>
            </a:pPr>
            <a:r>
              <a:t>Transfer of cash for new</a:t>
            </a:r>
          </a:p>
          <a:p>
            <a:pPr lvl="1" marL="1183639" indent="-228600">
              <a:defRPr sz="2300"/>
            </a:pPr>
          </a:p>
          <a:p>
            <a:pPr marL="794173" indent="-296333">
              <a:defRPr sz="2800"/>
            </a:pPr>
            <a:r>
              <a:t>What do you do on receipt?</a:t>
            </a:r>
          </a:p>
          <a:p>
            <a:pPr lvl="1" marL="1183639" indent="-228600">
              <a:defRPr sz="2300"/>
            </a:pPr>
            <a:r>
              <a:t>Continue to make premium payments</a:t>
            </a:r>
          </a:p>
          <a:p>
            <a:pPr lvl="1" marL="1183639" indent="-228600">
              <a:defRPr sz="2300"/>
            </a:pPr>
            <a:r>
              <a:t>Conversion of the policy to paid up, other elections</a:t>
            </a:r>
          </a:p>
          <a:p>
            <a:pPr lvl="1" marL="1183639" indent="-228600">
              <a:defRPr sz="2300"/>
            </a:pPr>
            <a:r>
              <a:t>Exchange for cash value</a:t>
            </a:r>
          </a:p>
          <a:p>
            <a:pPr lvl="1" marL="1183639" indent="-228600">
              <a:defRPr sz="2300"/>
            </a:pPr>
            <a:r>
              <a:t>Sale to viatical company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1658937" y="1600200"/>
            <a:ext cx="6837363" cy="3200400"/>
            <a:chOff x="0" y="0"/>
            <a:chExt cx="6837362" cy="3200400"/>
          </a:xfrm>
        </p:grpSpPr>
        <p:sp>
          <p:nvSpPr>
            <p:cNvPr id="82" name="Shape 82"/>
            <p:cNvSpPr/>
            <p:nvPr/>
          </p:nvSpPr>
          <p:spPr>
            <a:xfrm flipH="1">
              <a:off x="53133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35226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" name="Shape 84"/>
            <p:cNvSpPr/>
            <p:nvPr/>
          </p:nvSpPr>
          <p:spPr>
            <a:xfrm flipH="1">
              <a:off x="1731962" y="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731962" y="167640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0" y="1676400"/>
              <a:ext cx="1524000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5313362" y="167640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Developing a Perspective</a:t>
            </a:r>
          </a:p>
        </p:txBody>
      </p:sp>
      <p:pic>
        <p:nvPicPr>
          <p:cNvPr id="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3914" y="4166115"/>
            <a:ext cx="2247409" cy="1522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roup 52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15" name="Shape 51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6" name="Shape 51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7" name="Shape 51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8" name="Shape 51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9" name="Shape 51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21" name="Shape 5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Intellectual Property</a:t>
            </a:r>
          </a:p>
        </p:txBody>
      </p:sp>
      <p:sp>
        <p:nvSpPr>
          <p:cNvPr id="522" name="Shape 5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Royalties</a:t>
            </a:r>
          </a:p>
          <a:p>
            <a:pPr marL="836506" indent="-338666"/>
            <a:r>
              <a:t>Patents</a:t>
            </a:r>
          </a:p>
          <a:p>
            <a:pPr marL="836506" indent="-338666"/>
            <a:r>
              <a:t>Copyrights</a:t>
            </a:r>
          </a:p>
          <a:p>
            <a:pPr marL="836506" indent="-338666"/>
            <a:r>
              <a:t>Contract Rights</a:t>
            </a:r>
          </a:p>
          <a:p>
            <a:pPr marL="836506" indent="-338666"/>
            <a:r>
              <a:t>New laws on charitable deduction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24" name="Shape 52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5" name="Shape 52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6" name="Shape 52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7" name="Shape 52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8" name="Shape 52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30" name="Shape 5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Charitable Gift Annuities</a:t>
            </a:r>
          </a:p>
        </p:txBody>
      </p:sp>
      <p:sp>
        <p:nvSpPr>
          <p:cNvPr id="531" name="Shape 5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Organization must have assets and ability to comply with the law</a:t>
            </a:r>
          </a:p>
          <a:p>
            <a:pPr marL="836506" indent="-338666"/>
          </a:p>
          <a:p>
            <a:pPr marL="836506" indent="-338666"/>
            <a:r>
              <a:t>Organization must have administrative resources</a:t>
            </a:r>
          </a:p>
          <a:p>
            <a:pPr marL="836506" indent="-338666"/>
          </a:p>
          <a:p>
            <a:pPr marL="836506" indent="-338666"/>
            <a:r>
              <a:t>Board must understand liability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roup 538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33" name="Shape 533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4" name="Shape 534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5" name="Shape 535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6" name="Shape 536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7" name="Shape 537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39" name="Shape 5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Charitable Gift Annuities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Policies must address:</a:t>
            </a:r>
          </a:p>
          <a:p>
            <a:pPr lvl="1" marL="1223396" indent="-268356"/>
            <a:r>
              <a:t>Minimum and maximum size of charitable gift annuity</a:t>
            </a:r>
          </a:p>
          <a:p>
            <a:pPr lvl="1" marL="1223396" indent="-268356"/>
            <a:r>
              <a:t>Minimum and maximum age of annuitants</a:t>
            </a:r>
          </a:p>
          <a:p>
            <a:pPr lvl="1" marL="1223396" indent="-268356"/>
            <a:r>
              <a:t>Types of CGAs to be offered</a:t>
            </a:r>
          </a:p>
          <a:p>
            <a:pPr lvl="1" marL="1223396" indent="-268356"/>
            <a:r>
              <a:t>Types of property accepted</a:t>
            </a:r>
          </a:p>
          <a:p>
            <a:pPr lvl="1" marL="1223396" indent="-268356"/>
            <a:r>
              <a:t>States in which donors may execute</a:t>
            </a:r>
          </a:p>
          <a:p>
            <a:pPr lvl="1" marL="1223396" indent="-268356"/>
            <a:r>
              <a:t>Manner in which assets are administered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roup 54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42" name="Shape 54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43" name="Shape 54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44" name="Shape 54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45" name="Shape 54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46" name="Shape 54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48" name="Shape 5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Trustee Appointments</a:t>
            </a:r>
          </a:p>
        </p:txBody>
      </p:sp>
      <p:sp>
        <p:nvSpPr>
          <p:cNvPr id="549" name="Shape 5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Should you ever serve as trustee?</a:t>
            </a:r>
          </a:p>
          <a:p>
            <a:pPr marL="836506" indent="-338666"/>
          </a:p>
          <a:p>
            <a:pPr marL="836506" indent="-338666"/>
            <a:r>
              <a:t>The issues if you do serve:</a:t>
            </a:r>
          </a:p>
          <a:p>
            <a:pPr lvl="1" marL="1223396" indent="-268356"/>
            <a:r>
              <a:t>State law</a:t>
            </a:r>
          </a:p>
          <a:p>
            <a:pPr lvl="1" marL="1223396" indent="-268356"/>
            <a:r>
              <a:t>Fiduciary obligations</a:t>
            </a:r>
          </a:p>
          <a:p>
            <a:pPr lvl="1" marL="1223396" indent="-268356"/>
            <a:r>
              <a:t>Exposure to liability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roup 556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51" name="Shape 551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2" name="Shape 552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3" name="Shape 553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4" name="Shape 554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5" name="Shape 555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57" name="Shape 5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Beneficiary Designations</a:t>
            </a:r>
          </a:p>
        </p:txBody>
      </p:sp>
      <p:sp>
        <p:nvSpPr>
          <p:cNvPr id="558" name="Shape 5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Insurance policy designations</a:t>
            </a:r>
          </a:p>
          <a:p>
            <a:pPr marL="836506" indent="-338666"/>
          </a:p>
          <a:p>
            <a:pPr marL="836506" indent="-338666"/>
            <a:r>
              <a:t>Retirement plan designations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roup 565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60" name="Shape 560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1" name="Shape 561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2" name="Shape 562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3" name="Shape 563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4" name="Shape 564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66" name="Shape 5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Phone Log</a:t>
            </a:r>
          </a:p>
        </p:txBody>
      </p:sp>
      <p:sp>
        <p:nvSpPr>
          <p:cNvPr id="567" name="Shape 567"/>
          <p:cNvSpPr/>
          <p:nvPr>
            <p:ph type="body" sz="half" idx="1"/>
          </p:nvPr>
        </p:nvSpPr>
        <p:spPr>
          <a:xfrm>
            <a:off x="457200" y="1600200"/>
            <a:ext cx="4037013" cy="5257800"/>
          </a:xfrm>
          <a:prstGeom prst="rect">
            <a:avLst/>
          </a:prstGeom>
        </p:spPr>
        <p:txBody>
          <a:bodyPr/>
          <a:lstStyle/>
          <a:p>
            <a:pPr marL="794173" indent="-296333">
              <a:defRPr sz="2800"/>
            </a:pPr>
            <a:r>
              <a:t>Cows</a:t>
            </a:r>
          </a:p>
          <a:p>
            <a:pPr marL="794173" indent="-296333">
              <a:defRPr sz="2800"/>
            </a:pPr>
            <a:r>
              <a:t>Farm equipment</a:t>
            </a:r>
          </a:p>
          <a:p>
            <a:pPr marL="794173" indent="-296333">
              <a:defRPr sz="2800"/>
            </a:pPr>
            <a:r>
              <a:t>Frequent flyer miles</a:t>
            </a:r>
          </a:p>
          <a:p>
            <a:pPr marL="794173" indent="-296333">
              <a:defRPr sz="2800"/>
            </a:pPr>
            <a:r>
              <a:t>Gold coins</a:t>
            </a:r>
          </a:p>
          <a:p>
            <a:pPr marL="794173" indent="-296333">
              <a:defRPr sz="2800"/>
            </a:pPr>
            <a:r>
              <a:t>Leased property</a:t>
            </a:r>
          </a:p>
          <a:p>
            <a:pPr marL="794173" indent="-296333">
              <a:defRPr sz="2800"/>
            </a:pPr>
            <a:r>
              <a:t>Partnership interests, limited and general</a:t>
            </a:r>
          </a:p>
        </p:txBody>
      </p:sp>
      <p:sp>
        <p:nvSpPr>
          <p:cNvPr id="568" name="Shape 568"/>
          <p:cNvSpPr/>
          <p:nvPr/>
        </p:nvSpPr>
        <p:spPr>
          <a:xfrm>
            <a:off x="4649787" y="1600200"/>
            <a:ext cx="405130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0690" indent="-40005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</a:pPr>
            <a:r>
              <a:rPr sz="2800">
                <a:latin typeface="+mn-lt"/>
                <a:ea typeface="+mn-ea"/>
                <a:cs typeface="+mn-cs"/>
                <a:sym typeface="Arial"/>
              </a:rPr>
              <a:t>Patents (excluded from UBIT under Section 512(b)(2))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Savings bonds</a:t>
            </a:r>
          </a:p>
          <a:p>
            <a:pPr marL="383540" indent="-342900">
              <a:spcBef>
                <a:spcPts val="600"/>
              </a:spcBef>
              <a:buClr>
                <a:srgbClr val="D6D7FF"/>
              </a:buClr>
              <a:buSzPct val="100000"/>
              <a:buFont typeface="Wingdings"/>
              <a:buChar char=""/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Time share interests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roup 575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70" name="Shape 570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1" name="Shape 571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2" name="Shape 572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3" name="Shape 573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4" name="Shape 574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76" name="Shape 5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Miscellaneous Issues</a:t>
            </a:r>
          </a:p>
        </p:txBody>
      </p:sp>
      <p:sp>
        <p:nvSpPr>
          <p:cNvPr id="577" name="Shape 5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Appraisals</a:t>
            </a:r>
          </a:p>
          <a:p>
            <a:pPr marL="836506" indent="-338666"/>
            <a:r>
              <a:t>Legal fees and professional fees</a:t>
            </a:r>
          </a:p>
          <a:p>
            <a:pPr marL="836506" indent="-338666"/>
            <a:r>
              <a:t>Valuation of gifts on the nonprofit books</a:t>
            </a:r>
          </a:p>
          <a:p>
            <a:pPr marL="836506" indent="-338666"/>
            <a:r>
              <a:t>Filing of IRS forms</a:t>
            </a:r>
          </a:p>
          <a:p>
            <a:pPr marL="836506" indent="-338666"/>
            <a:r>
              <a:t>Acknowledgement of gifts</a:t>
            </a:r>
          </a:p>
          <a:p>
            <a:pPr marL="836506" indent="-338666"/>
            <a:r>
              <a:t>Changes to policies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roup 584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79" name="Shape 579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0" name="Shape 580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1" name="Shape 581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2" name="Shape 582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3" name="Shape 583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85" name="Shape 5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Attachments or References</a:t>
            </a:r>
          </a:p>
        </p:txBody>
      </p:sp>
      <p:sp>
        <p:nvSpPr>
          <p:cNvPr id="586" name="Shape 5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NCPG Model Standards</a:t>
            </a:r>
          </a:p>
          <a:p>
            <a:pPr marL="836506" indent="-338666"/>
            <a:r>
              <a:t>AFP Donor Bill of Rights</a:t>
            </a:r>
          </a:p>
          <a:p>
            <a:pPr marL="836506" indent="-338666"/>
            <a:r>
              <a:t>Environmental Audit</a:t>
            </a:r>
          </a:p>
          <a:p>
            <a:pPr marL="836506" indent="-338666"/>
            <a:r>
              <a:t>Form 8283 and Instructions</a:t>
            </a:r>
          </a:p>
          <a:p>
            <a:pPr marL="836506" indent="-338666"/>
            <a:r>
              <a:t>Form 8282 and Instructions</a:t>
            </a:r>
          </a:p>
          <a:p>
            <a:pPr marL="836506" indent="-338666"/>
            <a:r>
              <a:t>Publication 526 - Charitable Contributions</a:t>
            </a:r>
          </a:p>
          <a:p>
            <a:pPr marL="836506" indent="-338666"/>
            <a:r>
              <a:t>Publication 561 - Valuation of Gifts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oup 594"/>
          <p:cNvGrpSpPr/>
          <p:nvPr/>
        </p:nvGrpSpPr>
        <p:grpSpPr>
          <a:xfrm>
            <a:off x="1658937" y="1600200"/>
            <a:ext cx="6837363" cy="3200400"/>
            <a:chOff x="0" y="0"/>
            <a:chExt cx="6837362" cy="3200400"/>
          </a:xfrm>
        </p:grpSpPr>
        <p:sp>
          <p:nvSpPr>
            <p:cNvPr id="588" name="Shape 588"/>
            <p:cNvSpPr/>
            <p:nvPr/>
          </p:nvSpPr>
          <p:spPr>
            <a:xfrm flipH="1">
              <a:off x="53133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9" name="Shape 589"/>
            <p:cNvSpPr/>
            <p:nvPr/>
          </p:nvSpPr>
          <p:spPr>
            <a:xfrm flipH="1">
              <a:off x="3522662" y="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0" name="Shape 590"/>
            <p:cNvSpPr/>
            <p:nvPr/>
          </p:nvSpPr>
          <p:spPr>
            <a:xfrm flipH="1">
              <a:off x="1731962" y="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1" name="Shape 591"/>
            <p:cNvSpPr/>
            <p:nvPr/>
          </p:nvSpPr>
          <p:spPr>
            <a:xfrm flipH="1">
              <a:off x="1731962" y="1676400"/>
              <a:ext cx="1524001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2" name="Shape 592"/>
            <p:cNvSpPr/>
            <p:nvPr/>
          </p:nvSpPr>
          <p:spPr>
            <a:xfrm flipH="1">
              <a:off x="0" y="1676400"/>
              <a:ext cx="1524000" cy="15240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3" name="Shape 593"/>
            <p:cNvSpPr/>
            <p:nvPr/>
          </p:nvSpPr>
          <p:spPr>
            <a:xfrm flipH="1">
              <a:off x="5313362" y="1676400"/>
              <a:ext cx="1524001" cy="15240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95" name="Shape 5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Cautionary Tales: Stories of Disaster</a:t>
            </a:r>
          </a:p>
        </p:txBody>
      </p:sp>
      <p:pic>
        <p:nvPicPr>
          <p:cNvPr id="59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3914" y="4166115"/>
            <a:ext cx="2247409" cy="1522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roup 603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598" name="Shape 598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9" name="Shape 599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0" name="Shape 600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1" name="Shape 601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2" name="Shape 602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04" name="Shape 6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Cautionary Tales</a:t>
            </a:r>
          </a:p>
        </p:txBody>
      </p:sp>
      <p:sp>
        <p:nvSpPr>
          <p:cNvPr id="605" name="Shape 6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Review of policies is tedious in the abstract</a:t>
            </a:r>
          </a:p>
          <a:p>
            <a:pPr marL="836506" indent="-338666"/>
          </a:p>
          <a:p>
            <a:pPr marL="836506" indent="-338666"/>
            <a:r>
              <a:t>Use cautionary tales :  the importance of learning through other organization’s disasters rather than your own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7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92" name="Shape 92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5" name="Shape 95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Personal Observations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Here’s what I find:</a:t>
            </a:r>
          </a:p>
          <a:p>
            <a:pPr lvl="1" marL="1223396" indent="-268356"/>
            <a:r>
              <a:t>Lack of policies for non-marketable assets</a:t>
            </a:r>
          </a:p>
          <a:p>
            <a:pPr lvl="1" marL="1223396" indent="-268356"/>
            <a:r>
              <a:t>Bare bones policies – but no one uses them</a:t>
            </a:r>
          </a:p>
          <a:p>
            <a:pPr lvl="1" marL="1223396" indent="-268356"/>
            <a:r>
              <a:t>Lack of standards for evaluation</a:t>
            </a:r>
          </a:p>
          <a:p>
            <a:pPr lvl="1" marL="1223396" indent="-268356"/>
            <a:r>
              <a:t>History of “bad” gifts (sometimes they realize it, sometimes they don’t)</a:t>
            </a:r>
          </a:p>
          <a:p>
            <a:pPr lvl="1" marL="1223396" indent="-268356"/>
            <a:r>
              <a:t>Lack of communication between finance and development</a:t>
            </a:r>
          </a:p>
          <a:p>
            <a:pPr lvl="1" marL="1223396" indent="-268356"/>
            <a:r>
              <a:t>Tension between finance and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roup 612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607" name="Shape 607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8" name="Shape 608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9" name="Shape 609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0" name="Shape 610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1" name="Shape 611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13" name="Shape 6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Very Bad Personal Property Gifts</a:t>
            </a:r>
          </a:p>
        </p:txBody>
      </p:sp>
      <p:sp>
        <p:nvSpPr>
          <p:cNvPr id="614" name="Shape 6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The donor and the large orange pot</a:t>
            </a:r>
          </a:p>
          <a:p>
            <a:pPr marL="836506" indent="-338666"/>
          </a:p>
          <a:p>
            <a:pPr marL="836506" indent="-338666"/>
            <a:r>
              <a:t>The 53-foot Hatteras - “</a:t>
            </a:r>
            <a:r>
              <a:rPr b="1" i="1"/>
              <a:t>Boat:  a hole in the water into which you pour your money.”</a:t>
            </a:r>
            <a:endParaRPr b="1" i="1"/>
          </a:p>
          <a:p>
            <a:pPr marL="836506" indent="-338666"/>
          </a:p>
          <a:p>
            <a:pPr marL="836506" indent="-338666"/>
            <a:r>
              <a:t>The campaign pledge and the 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roup 621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616" name="Shape 616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7" name="Shape 617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8" name="Shape 618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9" name="Shape 619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0" name="Shape 620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22" name="Shape 6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Even Worse Gift Of Real Estate</a:t>
            </a:r>
          </a:p>
        </p:txBody>
      </p:sp>
      <p:sp>
        <p:nvSpPr>
          <p:cNvPr id="623" name="Shape 6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The two paint factory nightmare</a:t>
            </a:r>
          </a:p>
          <a:p>
            <a:pPr marL="836506" indent="-338666"/>
          </a:p>
          <a:p>
            <a:pPr marL="836506" indent="-338666"/>
            <a:r>
              <a:t>The house with that something extra</a:t>
            </a:r>
          </a:p>
          <a:p>
            <a:pPr marL="836506" indent="-338666"/>
          </a:p>
          <a:p>
            <a:pPr marL="836506" indent="-338666"/>
            <a:r>
              <a:t>The two-year promise (complete with a reserved seat in the IRS penalty box)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roup 630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625" name="Shape 625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6" name="Shape 626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7" name="Shape 627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8" name="Shape 628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9" name="Shape 629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31" name="Shape 6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Ungrateful (Shall We Say Angry?) Donors</a:t>
            </a:r>
          </a:p>
        </p:txBody>
      </p:sp>
      <p:sp>
        <p:nvSpPr>
          <p:cNvPr id="632" name="Shape 6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The painting to pay off the capital campaign pledge</a:t>
            </a:r>
          </a:p>
          <a:p>
            <a:pPr marL="836506" indent="-338666"/>
          </a:p>
          <a:p>
            <a:pPr marL="836506" indent="-338666"/>
            <a:r>
              <a:t>The mutual fund gift that wandered in late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roup 639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634" name="Shape 634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5" name="Shape 635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6" name="Shape 636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7" name="Shape 637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8" name="Shape 638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40" name="Shape 6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Finally Finished!</a:t>
            </a:r>
            <a:br/>
            <a:r>
              <a:t>Or Are You?</a:t>
            </a:r>
          </a:p>
        </p:txBody>
      </p:sp>
      <p:sp>
        <p:nvSpPr>
          <p:cNvPr id="641" name="Shape 6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Review at least annually</a:t>
            </a:r>
          </a:p>
          <a:p>
            <a:pPr marL="836506" indent="-338666"/>
            <a:r>
              <a:t>Make changes where necessary</a:t>
            </a:r>
          </a:p>
          <a:p>
            <a:pPr marL="836506" indent="-338666"/>
            <a:r>
              <a:t>Involve committees of your board</a:t>
            </a:r>
          </a:p>
          <a:p>
            <a:pPr marL="836506" indent="-338666"/>
            <a:r>
              <a:t>Educate</a:t>
            </a:r>
          </a:p>
          <a:p>
            <a:pPr marL="836506" indent="-338666"/>
            <a:r>
              <a:t>Preach!</a:t>
            </a:r>
          </a:p>
          <a:p>
            <a:pPr marL="836506" indent="-338666"/>
            <a:r>
              <a:t>Tell those cautionary tales</a:t>
            </a:r>
          </a:p>
        </p:txBody>
      </p:sp>
      <p:pic>
        <p:nvPicPr>
          <p:cNvPr id="64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3886200"/>
            <a:ext cx="1727200" cy="1630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fade thruBlk="1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01" name="Shape 101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5" name="Shape 105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Who’s Involved in Developing Policies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>
              <a:lnSpc>
                <a:spcPct val="90000"/>
              </a:lnSpc>
            </a:pPr>
            <a:r>
              <a:t>The development staff goals:</a:t>
            </a:r>
          </a:p>
          <a:p>
            <a:pPr lvl="1" marL="1223396" indent="-268356">
              <a:lnSpc>
                <a:spcPct val="90000"/>
              </a:lnSpc>
            </a:pPr>
            <a:r>
              <a:t>Expand gift options</a:t>
            </a:r>
          </a:p>
          <a:p>
            <a:pPr lvl="1" marL="1223396" indent="-268356">
              <a:lnSpc>
                <a:spcPct val="90000"/>
              </a:lnSpc>
            </a:pPr>
            <a:r>
              <a:t>Streamline process</a:t>
            </a:r>
          </a:p>
          <a:p>
            <a:pPr lvl="1" marL="1223396" indent="-268356">
              <a:lnSpc>
                <a:spcPct val="90000"/>
              </a:lnSpc>
            </a:pPr>
            <a:r>
              <a:t>Good execution from finance</a:t>
            </a:r>
          </a:p>
          <a:p>
            <a:pPr lvl="1" marL="1223396" indent="-268356">
              <a:lnSpc>
                <a:spcPct val="90000"/>
              </a:lnSpc>
            </a:pPr>
            <a:r>
              <a:t>Feedback on execution for donors</a:t>
            </a:r>
          </a:p>
          <a:p>
            <a:pPr marL="836506" indent="-338666">
              <a:lnSpc>
                <a:spcPct val="90000"/>
              </a:lnSpc>
            </a:pPr>
            <a:r>
              <a:t>The finance staff goals:</a:t>
            </a:r>
          </a:p>
          <a:p>
            <a:pPr lvl="1" marL="1223396" indent="-268356">
              <a:lnSpc>
                <a:spcPct val="90000"/>
              </a:lnSpc>
            </a:pPr>
            <a:r>
              <a:t>Remove uncertainty </a:t>
            </a:r>
          </a:p>
          <a:p>
            <a:pPr lvl="1" marL="1223396" indent="-268356">
              <a:lnSpc>
                <a:spcPct val="90000"/>
              </a:lnSpc>
            </a:pPr>
            <a:r>
              <a:t>Manage liability</a:t>
            </a:r>
          </a:p>
          <a:p>
            <a:pPr lvl="1" marL="1223396" indent="-268356">
              <a:lnSpc>
                <a:spcPct val="90000"/>
              </a:lnSpc>
            </a:pPr>
            <a:r>
              <a:t>Manage staff time wisely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10" name="Shape 110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1" name="Shape 111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3" name="Shape 113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Players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Finance staff preferences:</a:t>
            </a:r>
          </a:p>
          <a:p>
            <a:pPr lvl="1" marL="1223396" indent="-268356"/>
            <a:r>
              <a:t>“We don’t want real estate – just give us cash”</a:t>
            </a:r>
          </a:p>
          <a:p>
            <a:pPr lvl="1" marL="1223396" indent="-268356"/>
            <a:r>
              <a:t>“Why doesn’t the donor just sell the asset and give us cash?”</a:t>
            </a:r>
          </a:p>
          <a:p>
            <a:pPr lvl="1" marL="1223396" indent="-268356"/>
            <a:r>
              <a:t>“We just don’t take tangible property”</a:t>
            </a:r>
          </a:p>
          <a:p>
            <a:pPr lvl="1" marL="1223396" indent="-268356"/>
            <a:r>
              <a:t>“Why would we offer gift annuities?  We have to register.”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4"/>
          <p:cNvGrpSpPr/>
          <p:nvPr/>
        </p:nvGrpSpPr>
        <p:grpSpPr>
          <a:xfrm>
            <a:off x="1071562" y="304800"/>
            <a:ext cx="7615238" cy="1106488"/>
            <a:chOff x="0" y="0"/>
            <a:chExt cx="7615237" cy="1106487"/>
          </a:xfrm>
        </p:grpSpPr>
        <p:sp>
          <p:nvSpPr>
            <p:cNvPr id="119" name="Shape 119"/>
            <p:cNvSpPr/>
            <p:nvPr/>
          </p:nvSpPr>
          <p:spPr>
            <a:xfrm flipH="1">
              <a:off x="3797300" y="0"/>
              <a:ext cx="1104900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" name="Shape 120"/>
            <p:cNvSpPr/>
            <p:nvPr/>
          </p:nvSpPr>
          <p:spPr>
            <a:xfrm flipH="1">
              <a:off x="6511925" y="0"/>
              <a:ext cx="1103313" cy="1104900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0" y="1587"/>
              <a:ext cx="1103313" cy="1104901"/>
            </a:xfrm>
            <a:prstGeom prst="ellipse">
              <a:avLst/>
            </a:prstGeom>
            <a:solidFill>
              <a:srgbClr val="E0E0F0"/>
            </a:solidFill>
            <a:ln w="2857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2" name="Shape 122"/>
            <p:cNvSpPr/>
            <p:nvPr/>
          </p:nvSpPr>
          <p:spPr>
            <a:xfrm flipH="1">
              <a:off x="5253037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1287462" y="0"/>
              <a:ext cx="1103313" cy="1104900"/>
            </a:xfrm>
            <a:prstGeom prst="ellipse">
              <a:avLst/>
            </a:prstGeom>
            <a:noFill/>
            <a:ln w="28575" cap="flat">
              <a:solidFill>
                <a:srgbClr val="E0E0F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Board and Leadership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6506" indent="-338666"/>
            <a:r>
              <a:t>Gift acceptance policies allow you to address the needs of both finance and development</a:t>
            </a:r>
          </a:p>
          <a:p>
            <a:pPr>
              <a:buSzTx/>
              <a:buNone/>
            </a:pPr>
          </a:p>
          <a:p>
            <a:pPr marL="836506" indent="-338666"/>
            <a:r>
              <a:t>They also offer an opportunity to get in front of the board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7FF"/>
        </a:solidFill>
        <a:ln w="952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7FF"/>
        </a:solidFill>
        <a:ln w="952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