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212"/>
          <c:y val="0.11212"/>
          <c:w val="0.77576"/>
          <c:h val="0.7632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Untitled 1</c:v>
                </c:pt>
              </c:strCache>
            </c:strRef>
          </c:tx>
          <c:spPr>
            <a:solidFill>
              <a:srgbClr val="3B6C9D"/>
            </a:solidFill>
            <a:ln w="6350" cap="flat">
              <a:noFill/>
              <a:miter lim="400000"/>
            </a:ln>
            <a:effectLst/>
          </c:spPr>
          <c:explosion val="52"/>
          <c:dPt>
            <c:idx val="0"/>
            <c:explosion val="52"/>
            <c:spPr>
              <a:solidFill>
                <a:srgbClr val="3B6C9D"/>
              </a:solidFill>
              <a:ln w="6350" cap="flat">
                <a:noFill/>
                <a:miter lim="400000"/>
              </a:ln>
              <a:effectLst/>
            </c:spPr>
          </c:dPt>
          <c:dPt>
            <c:idx val="1"/>
            <c:explosion val="40"/>
            <c:spPr>
              <a:solidFill>
                <a:srgbClr val="6EA45A"/>
              </a:solidFill>
              <a:ln w="6350" cap="flat">
                <a:noFill/>
                <a:miter lim="400000"/>
              </a:ln>
              <a:effectLst/>
            </c:spPr>
          </c:dPt>
          <c:dPt>
            <c:idx val="2"/>
            <c:explosion val="36"/>
            <c:spPr>
              <a:solidFill>
                <a:srgbClr val="EDB04D"/>
              </a:solidFill>
              <a:ln w="6350" cap="flat">
                <a:noFill/>
                <a:miter lim="400000"/>
              </a:ln>
              <a:effectLst/>
            </c:spPr>
          </c:dPt>
          <c:dPt>
            <c:idx val="3"/>
            <c:explosion val="36"/>
            <c:spPr>
              <a:solidFill>
                <a:srgbClr val="CA423E"/>
              </a:solidFill>
              <a:ln w="6350" cap="flat">
                <a:noFill/>
                <a:miter lim="400000"/>
              </a:ln>
              <a:effectLst/>
            </c:spPr>
          </c:dPt>
          <c:dPt>
            <c:idx val="4"/>
            <c:explosion val="39"/>
            <c:spPr>
              <a:solidFill>
                <a:srgbClr val="83528C"/>
              </a:solidFill>
              <a:ln w="635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1" i="0" strike="noStrike" sz="2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39098" dir="5400000">
                          <a:srgbClr val="000000">
                            <a:alpha val="100000"/>
                          </a:srgbClr>
                        </a:outerShdw>
                      </a:effectLst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i="0" strike="noStrike" sz="2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39098" dir="5400000">
                          <a:srgbClr val="000000">
                            <a:alpha val="100000"/>
                          </a:srgbClr>
                        </a:outerShdw>
                      </a:effectLst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i="0" strike="noStrike" sz="2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39098" dir="5400000">
                          <a:srgbClr val="000000">
                            <a:alpha val="100000"/>
                          </a:srgbClr>
                        </a:outerShdw>
                      </a:effectLst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i="0" strike="noStrike" sz="2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39098" dir="5400000">
                          <a:srgbClr val="000000">
                            <a:alpha val="100000"/>
                          </a:srgbClr>
                        </a:outerShdw>
                      </a:effectLst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1" i="0" strike="noStrike" sz="2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39098" dir="5400000">
                          <a:srgbClr val="000000">
                            <a:alpha val="100000"/>
                          </a:srgbClr>
                        </a:outerShdw>
                      </a:effectLst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1" i="0" strike="noStrike" sz="2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39098" dir="5400000">
                        <a:srgbClr val="000000">
                          <a:alpha val="100000"/>
                        </a:srgbClr>
                      </a:outerShdw>
                    </a:effectLst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Students/Families</c:v>
                </c:pt>
                <c:pt idx="1">
                  <c:v>Teaching Excellence</c:v>
                </c:pt>
                <c:pt idx="2">
                  <c:v>Grounds and Facilities</c:v>
                </c:pt>
                <c:pt idx="3">
                  <c:v>Programs</c:v>
                </c:pt>
                <c:pt idx="4">
                  <c:v>Greatest Needs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0.200000</c:v>
                </c:pt>
                <c:pt idx="1">
                  <c:v>0.200000</c:v>
                </c:pt>
                <c:pt idx="2">
                  <c:v>0.200000</c:v>
                </c:pt>
                <c:pt idx="3">
                  <c:v>0.200000</c:v>
                </c:pt>
                <c:pt idx="4">
                  <c:v>0.200000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370"/>
            </a:lvl1pPr>
          </a:lstStyle>
          <a:p>
            <a:pPr/>
            <a:r>
              <a:t>The Simple Secrets (and Guide) to Drafting Endowment Policies</a:t>
            </a:r>
          </a:p>
        </p:txBody>
      </p:sp>
      <p:pic>
        <p:nvPicPr>
          <p:cNvPr id="13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8948" y="7278844"/>
            <a:ext cx="4986904" cy="107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6987" y="877786"/>
            <a:ext cx="3370826" cy="2888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Role of Endowment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Think of endowment as planting a seed that grows over time into a tree, producing fruit.</a:t>
            </a:r>
          </a:p>
          <a:p>
            <a:pPr>
              <a:buBlip>
                <a:blip r:embed="rId2"/>
              </a:buBlip>
            </a:pPr>
            <a:r>
              <a:t>The fruit (earnings and growth) are gather and distributed while the tree continues to grow and produce fruit.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/>
            <a:r>
              <a:t>The Most Common Obstacles to Endowment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Lack of time</a:t>
            </a:r>
          </a:p>
          <a:p>
            <a:pPr>
              <a:buBlip>
                <a:blip r:embed="rId2"/>
              </a:buBlip>
            </a:pPr>
            <a:r>
              <a:t>Pushback from staff</a:t>
            </a:r>
          </a:p>
          <a:p>
            <a:pPr>
              <a:buBlip>
                <a:blip r:embed="rId2"/>
              </a:buBlip>
            </a:pPr>
            <a:r>
              <a:t>Pushback from board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Spend Time with the Board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27"/>
            </a:pPr>
            <a:r>
              <a:t>Are you a perpetual organization?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27"/>
            </a:pPr>
            <a:r>
              <a:t>Do cyclical economic variances impact income?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27"/>
            </a:pPr>
            <a:r>
              <a:t>Do you face annual increasing operating costs?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27"/>
            </a:pPr>
            <a:r>
              <a:t>Do you have programs or services you would like to offer but have no funding to support?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27"/>
            </a:pPr>
            <a:r>
              <a:t>Do you anticipate future programs or services that will require funding?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Spend Time with the Board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Do you face increasing competition for annual gifts?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Are you dependent upon government or private grants for operating expenses?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Have you lost major donors through attrition (death)?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These elements make up the case for the need and role of endowment.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Spend Time with the Board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4100"/>
              </a:spcBef>
              <a:buSzTx/>
              <a:buNone/>
              <a:defRPr sz="4257"/>
            </a:pPr>
            <a:r>
              <a:t>Six concerns: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4257"/>
            </a:pPr>
            <a:r>
              <a:t>1.  How do you justify saving for the future when there are so many needs today?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4257"/>
            </a:pPr>
            <a:r>
              <a:t>2.  Won’t an endowment make us appear rich?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4257"/>
            </a:pPr>
            <a:r>
              <a:t>3.  How do we get donors to make unrestricted gifts - we don’t like restrictions!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Spend Time with the Board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490727" defTabSz="537463">
              <a:spcBef>
                <a:spcPts val="3800"/>
              </a:spcBef>
              <a:buSzTx/>
              <a:buNone/>
              <a:defRPr sz="3956"/>
            </a:pPr>
            <a:r>
              <a:t>4.  Won’t donors quit giving to us annually or in capital campaigns if they make an endowment gift?</a:t>
            </a:r>
          </a:p>
          <a:p>
            <a:pPr lvl="1" marL="0" indent="490727" defTabSz="537463">
              <a:spcBef>
                <a:spcPts val="3800"/>
              </a:spcBef>
              <a:buSzTx/>
              <a:buNone/>
              <a:defRPr sz="3956"/>
            </a:pPr>
            <a:r>
              <a:t>5.  Endowment and legacy giving are complicated - why don’t we stick to outright gifts?</a:t>
            </a:r>
          </a:p>
          <a:p>
            <a:pPr lvl="1" marL="0" indent="490727" defTabSz="537463">
              <a:spcBef>
                <a:spcPts val="3800"/>
              </a:spcBef>
              <a:buSzTx/>
              <a:buNone/>
              <a:defRPr sz="3956"/>
            </a:pPr>
            <a:r>
              <a:t>6.  How do we justify the costs of staff, marketing and support?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pPr/>
            <a:r>
              <a:t>The Most Common Administrative Issues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High costs as percentage of assets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Proliferating and scattered funds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Managing the paperwork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Allocating restricted funds to designated purposes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Funds that outlive their purpose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Negative investment returns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Litigious donors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Form of Endowment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3 Options:</a:t>
            </a:r>
          </a:p>
          <a:p>
            <a:pPr lvl="1">
              <a:buBlip>
                <a:blip r:embed="rId2"/>
              </a:buBlip>
            </a:pPr>
            <a:r>
              <a:t>Segregated account within charity</a:t>
            </a:r>
          </a:p>
          <a:p>
            <a:pPr lvl="1">
              <a:buBlip>
                <a:blip r:embed="rId2"/>
              </a:buBlip>
            </a:pPr>
            <a:r>
              <a:t>Stand alone foundation</a:t>
            </a:r>
          </a:p>
          <a:p>
            <a:pPr lvl="1">
              <a:buBlip>
                <a:blip r:embed="rId2"/>
              </a:buBlip>
            </a:pPr>
            <a:r>
              <a:t>Endowment account with community foundation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Policies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Policies Cover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2731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We will use the draft in Appendix B to walk through these</a:t>
            </a:r>
          </a:p>
          <a:p>
            <a:pPr lvl="1" marL="1045463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Purpose</a:t>
            </a:r>
          </a:p>
          <a:p>
            <a:pPr lvl="1" marL="1045463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Definitions</a:t>
            </a:r>
          </a:p>
          <a:p>
            <a:pPr lvl="1" marL="1045463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Endowment Oversight Group</a:t>
            </a:r>
          </a:p>
          <a:p>
            <a:pPr lvl="1" marL="1045463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Administrative Fees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Endowment policies are essential for:</a:t>
            </a:r>
          </a:p>
          <a:p>
            <a:pPr lvl="1">
              <a:buBlip>
                <a:blip r:embed="rId2"/>
              </a:buBlip>
            </a:pPr>
            <a:r>
              <a:t>Successful conversations with donors about endowment</a:t>
            </a:r>
          </a:p>
          <a:p>
            <a:pPr lvl="1">
              <a:buBlip>
                <a:blip r:embed="rId2"/>
              </a:buBlip>
            </a:pPr>
            <a:r>
              <a:t>Successful solicitation of donors</a:t>
            </a:r>
          </a:p>
          <a:p>
            <a:pPr lvl="1">
              <a:buBlip>
                <a:blip r:embed="rId2"/>
              </a:buBlip>
            </a:pPr>
            <a:r>
              <a:t>Efficient, effective long-term management of endowed funds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Policies Cover</a:t>
            </a:r>
          </a:p>
        </p:txBody>
      </p:sp>
      <p:graphicFrame>
        <p:nvGraphicFramePr>
          <p:cNvPr id="188" name="Chart 188"/>
          <p:cNvGraphicFramePr/>
          <p:nvPr/>
        </p:nvGraphicFramePr>
        <p:xfrm>
          <a:off x="2361004" y="2390237"/>
          <a:ext cx="7609692" cy="760969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9" name="Shape 189"/>
          <p:cNvSpPr/>
          <p:nvPr/>
        </p:nvSpPr>
        <p:spPr>
          <a:xfrm>
            <a:off x="3593802" y="2514600"/>
            <a:ext cx="514409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Endowment Fund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Policies Cover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Standards for new funds</a:t>
            </a:r>
          </a:p>
          <a:p>
            <a:pPr>
              <a:buBlip>
                <a:blip r:embed="rId2"/>
              </a:buBlip>
            </a:pPr>
            <a:r>
              <a:t>Quasi-endowment</a:t>
            </a:r>
          </a:p>
          <a:p>
            <a:pPr>
              <a:buBlip>
                <a:blip r:embed="rId2"/>
              </a:buBlip>
            </a:pPr>
            <a:r>
              <a:t>Use of an endowment agreement</a:t>
            </a:r>
          </a:p>
          <a:p>
            <a:pPr>
              <a:buBlip>
                <a:blip r:embed="rId2"/>
              </a:buBlip>
            </a:pPr>
            <a:r>
              <a:t>Stewardship standards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Policies Cover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Investment management of the funds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Decisions about distributions from funds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Restricted purpose funds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Sector funds</a:t>
            </a:r>
          </a:p>
          <a:p>
            <a:pPr lvl="1" marL="96011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Unrestricted funds</a:t>
            </a:r>
          </a:p>
          <a:p>
            <a:pPr marL="480059" indent="-480059" defTabSz="525779">
              <a:spcBef>
                <a:spcPts val="3700"/>
              </a:spcBef>
              <a:buBlip>
                <a:blip r:embed="rId2"/>
              </a:buBlip>
              <a:defRPr sz="3870"/>
            </a:pPr>
            <a:r>
              <a:t>Changes to policies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Thoughts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Endowment is not a stand-alone exercise.</a:t>
            </a:r>
          </a:p>
          <a:p>
            <a:pPr>
              <a:buBlip>
                <a:blip r:embed="rId2"/>
              </a:buBlip>
            </a:pPr>
            <a:r>
              <a:t>It takes the commitment and buy-in of the entire organization.</a:t>
            </a:r>
          </a:p>
          <a:p>
            <a:pPr>
              <a:buBlip>
                <a:blip r:embed="rId2"/>
              </a:buBlip>
            </a:pPr>
            <a:r>
              <a:t>Nor is it easy - I recommend an Endowment Oversight Group that is the rudder and monitor to make sure you adhere to the policies.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Here’s the good news!</a:t>
            </a:r>
          </a:p>
          <a:p>
            <a:pPr>
              <a:buBlip>
                <a:blip r:embed="rId2"/>
              </a:buBlip>
            </a:pPr>
            <a:r>
              <a:t>In this session you’ll get:</a:t>
            </a:r>
          </a:p>
          <a:p>
            <a:pPr lvl="1">
              <a:buBlip>
                <a:blip r:embed="rId2"/>
              </a:buBlip>
            </a:pPr>
            <a:r>
              <a:t>Sample endowment policies</a:t>
            </a:r>
          </a:p>
          <a:p>
            <a:pPr lvl="1">
              <a:buBlip>
                <a:blip r:embed="rId2"/>
              </a:buBlip>
            </a:pPr>
            <a:r>
              <a:t>Sample endowment agreement</a:t>
            </a:r>
          </a:p>
          <a:p>
            <a:pPr lvl="1">
              <a:buBlip>
                <a:blip r:embed="rId2"/>
              </a:buBlip>
            </a:pPr>
            <a:r>
              <a:t>Sample operating reserve policies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 You Ready for Endowment?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 You Ready?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There is no doubt that you want to build an endowment…..</a:t>
            </a:r>
          </a:p>
          <a:p>
            <a:pPr>
              <a:buBlip>
                <a:blip r:embed="rId2"/>
              </a:buBlip>
            </a:pPr>
            <a:r>
              <a:t>But are you ready to build endowment?</a:t>
            </a:r>
          </a:p>
          <a:p>
            <a:pPr>
              <a:buBlip>
                <a:blip r:embed="rId2"/>
              </a:buBlip>
            </a:pPr>
            <a:r>
              <a:t>Are you focused?  Do you know the role of the endowment?  Is everyone on board?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Perfect Profile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In existence for at least 8 - 10 years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History of strong growth and responsiveness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Solid fundraising program - annual, capital, and deferred giving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Stable nonprofit operations - solid budget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A financial officer willing to commit to endowment tracking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11"/>
            </a:pPr>
            <a:r>
              <a:t>Commitment of the board and key staff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Role of Endowment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You need a clearly articulated, written statement of the role of endowment in furthering your organization’s mission.</a:t>
            </a:r>
          </a:p>
          <a:p>
            <a:pPr>
              <a:buBlip>
                <a:blip r:embed="rId2"/>
              </a:buBlip>
            </a:pPr>
            <a:r>
              <a:t>The endowment is not an operating reserve, and should not simply be a budget plug.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Role of Endowment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Think of it more positively.</a:t>
            </a:r>
          </a:p>
          <a:p>
            <a:pPr marL="40005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A pool of permanent funds contributed by donors committed to your mission, vision, and future</a:t>
            </a:r>
          </a:p>
          <a:p>
            <a:pPr marL="40005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Purpose is to:</a:t>
            </a:r>
          </a:p>
          <a:p>
            <a:pPr lvl="1" marL="80010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Execute key strategies</a:t>
            </a:r>
          </a:p>
          <a:p>
            <a:pPr lvl="1" marL="80010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Sustain services through economic downturns that increase need and limit resources</a:t>
            </a:r>
          </a:p>
          <a:p>
            <a:pPr lvl="1" marL="800100" indent="-400050" defTabSz="438150">
              <a:spcBef>
                <a:spcPts val="3100"/>
              </a:spcBef>
              <a:buBlip>
                <a:blip r:embed="rId2"/>
              </a:buBlip>
              <a:defRPr sz="3225"/>
            </a:pPr>
            <a:r>
              <a:t>Act quickly when critical needs arise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