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1"/>
  </p:notesMasterIdLst>
  <p:handoutMasterIdLst>
    <p:handoutMasterId r:id="rId22"/>
  </p:handoutMasterIdLst>
  <p:sldIdLst>
    <p:sldId id="256" r:id="rId5"/>
    <p:sldId id="266" r:id="rId6"/>
    <p:sldId id="267" r:id="rId7"/>
    <p:sldId id="263" r:id="rId8"/>
    <p:sldId id="286" r:id="rId9"/>
    <p:sldId id="277" r:id="rId10"/>
    <p:sldId id="278" r:id="rId11"/>
    <p:sldId id="279" r:id="rId12"/>
    <p:sldId id="280" r:id="rId13"/>
    <p:sldId id="281" r:id="rId14"/>
    <p:sldId id="282" r:id="rId15"/>
    <p:sldId id="283" r:id="rId16"/>
    <p:sldId id="271" r:id="rId17"/>
    <p:sldId id="285" r:id="rId18"/>
    <p:sldId id="287" r:id="rId19"/>
    <p:sldId id="2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598" autoAdjust="0"/>
  </p:normalViewPr>
  <p:slideViewPr>
    <p:cSldViewPr snapToGrid="0">
      <p:cViewPr varScale="1">
        <p:scale>
          <a:sx n="114" d="100"/>
          <a:sy n="114" d="100"/>
        </p:scale>
        <p:origin x="414"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06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C958FA-5F95-4D9B-A71D-B9861817BEFB}"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016AF9C8-4B00-41A2-A397-8C070D1ACFD1}">
      <dgm:prSet/>
      <dgm:spPr/>
      <dgm:t>
        <a:bodyPr/>
        <a:lstStyle/>
        <a:p>
          <a:r>
            <a:rPr lang="en-US"/>
            <a:t>No cost to the donor now</a:t>
          </a:r>
        </a:p>
      </dgm:t>
    </dgm:pt>
    <dgm:pt modelId="{92AA145E-C0FE-490C-8AB7-DA38CAB68614}" type="parTrans" cxnId="{7CEFDB25-A5A4-483A-A99F-41A08515723C}">
      <dgm:prSet/>
      <dgm:spPr/>
      <dgm:t>
        <a:bodyPr/>
        <a:lstStyle/>
        <a:p>
          <a:endParaRPr lang="en-US"/>
        </a:p>
      </dgm:t>
    </dgm:pt>
    <dgm:pt modelId="{E17DE183-1BD2-4CF2-BDB7-1A0F630B2C79}" type="sibTrans" cxnId="{7CEFDB25-A5A4-483A-A99F-41A08515723C}">
      <dgm:prSet/>
      <dgm:spPr/>
      <dgm:t>
        <a:bodyPr/>
        <a:lstStyle/>
        <a:p>
          <a:endParaRPr lang="en-US"/>
        </a:p>
      </dgm:t>
    </dgm:pt>
    <dgm:pt modelId="{30218F54-E3B6-4AEE-8D66-661AA30EFF50}">
      <dgm:prSet/>
      <dgm:spPr/>
      <dgm:t>
        <a:bodyPr/>
        <a:lstStyle/>
        <a:p>
          <a:r>
            <a:rPr lang="en-US"/>
            <a:t>Committed annual donors</a:t>
          </a:r>
        </a:p>
      </dgm:t>
    </dgm:pt>
    <dgm:pt modelId="{2447A1EF-5557-4109-B4EB-E5236482B402}" type="parTrans" cxnId="{026AD253-36D7-4F3B-9FF7-AAA54A79E36B}">
      <dgm:prSet/>
      <dgm:spPr/>
      <dgm:t>
        <a:bodyPr/>
        <a:lstStyle/>
        <a:p>
          <a:endParaRPr lang="en-US"/>
        </a:p>
      </dgm:t>
    </dgm:pt>
    <dgm:pt modelId="{D64E155E-E7FA-4755-A3E0-DA588C890247}" type="sibTrans" cxnId="{026AD253-36D7-4F3B-9FF7-AAA54A79E36B}">
      <dgm:prSet/>
      <dgm:spPr/>
      <dgm:t>
        <a:bodyPr/>
        <a:lstStyle/>
        <a:p>
          <a:endParaRPr lang="en-US"/>
        </a:p>
      </dgm:t>
    </dgm:pt>
    <dgm:pt modelId="{BF642C93-D155-43D0-9270-BF5BB484CE06}">
      <dgm:prSet/>
      <dgm:spPr/>
      <dgm:t>
        <a:bodyPr/>
        <a:lstStyle/>
        <a:p>
          <a:r>
            <a:rPr lang="en-US"/>
            <a:t>Education is key</a:t>
          </a:r>
        </a:p>
      </dgm:t>
    </dgm:pt>
    <dgm:pt modelId="{4C4355E0-F5E0-44EC-83F8-92297A3F990B}" type="parTrans" cxnId="{9293D6C1-E45E-4EB9-9205-7AD98DEEAD97}">
      <dgm:prSet/>
      <dgm:spPr/>
      <dgm:t>
        <a:bodyPr/>
        <a:lstStyle/>
        <a:p>
          <a:endParaRPr lang="en-US"/>
        </a:p>
      </dgm:t>
    </dgm:pt>
    <dgm:pt modelId="{8EB8F8C0-D49A-411D-BBFC-2750C2945C25}" type="sibTrans" cxnId="{9293D6C1-E45E-4EB9-9205-7AD98DEEAD97}">
      <dgm:prSet/>
      <dgm:spPr/>
      <dgm:t>
        <a:bodyPr/>
        <a:lstStyle/>
        <a:p>
          <a:endParaRPr lang="en-US"/>
        </a:p>
      </dgm:t>
    </dgm:pt>
    <dgm:pt modelId="{1A7B59E8-A029-4DE3-A12D-9120FA713D56}">
      <dgm:prSet/>
      <dgm:spPr/>
      <dgm:t>
        <a:bodyPr/>
        <a:lstStyle/>
        <a:p>
          <a:r>
            <a:rPr lang="en-US"/>
            <a:t>Conversations less transactional</a:t>
          </a:r>
        </a:p>
      </dgm:t>
    </dgm:pt>
    <dgm:pt modelId="{C78AF709-A72F-4B4B-8663-E315C9F306C8}" type="parTrans" cxnId="{70773E0A-AD7D-4DB5-BE9A-B04A5CF1CE54}">
      <dgm:prSet/>
      <dgm:spPr/>
      <dgm:t>
        <a:bodyPr/>
        <a:lstStyle/>
        <a:p>
          <a:endParaRPr lang="en-US"/>
        </a:p>
      </dgm:t>
    </dgm:pt>
    <dgm:pt modelId="{62D8E764-68C4-4A7C-8A20-406744DC9EE3}" type="sibTrans" cxnId="{70773E0A-AD7D-4DB5-BE9A-B04A5CF1CE54}">
      <dgm:prSet/>
      <dgm:spPr/>
      <dgm:t>
        <a:bodyPr/>
        <a:lstStyle/>
        <a:p>
          <a:endParaRPr lang="en-US"/>
        </a:p>
      </dgm:t>
    </dgm:pt>
    <dgm:pt modelId="{8CFBECB0-5760-4192-B80E-0D4AC4715D2A}">
      <dgm:prSet/>
      <dgm:spPr/>
      <dgm:t>
        <a:bodyPr/>
        <a:lstStyle/>
        <a:p>
          <a:r>
            <a:rPr lang="en-US"/>
            <a:t>Letter of intent</a:t>
          </a:r>
        </a:p>
      </dgm:t>
    </dgm:pt>
    <dgm:pt modelId="{230E3228-68F2-4087-90FA-E08DEA65FEBA}" type="parTrans" cxnId="{2F902F23-B60D-4E28-B688-051F2045D47F}">
      <dgm:prSet/>
      <dgm:spPr/>
      <dgm:t>
        <a:bodyPr/>
        <a:lstStyle/>
        <a:p>
          <a:endParaRPr lang="en-US"/>
        </a:p>
      </dgm:t>
    </dgm:pt>
    <dgm:pt modelId="{5E2ED4B2-F64B-4230-8FE2-C28B607FEC87}" type="sibTrans" cxnId="{2F902F23-B60D-4E28-B688-051F2045D47F}">
      <dgm:prSet/>
      <dgm:spPr/>
      <dgm:t>
        <a:bodyPr/>
        <a:lstStyle/>
        <a:p>
          <a:endParaRPr lang="en-US"/>
        </a:p>
      </dgm:t>
    </dgm:pt>
    <dgm:pt modelId="{263B36F9-360D-42D5-B257-3F6F73EFBB56}">
      <dgm:prSet/>
      <dgm:spPr/>
      <dgm:t>
        <a:bodyPr/>
        <a:lstStyle/>
        <a:p>
          <a:r>
            <a:rPr lang="en-US"/>
            <a:t>Stewardship critical</a:t>
          </a:r>
        </a:p>
      </dgm:t>
    </dgm:pt>
    <dgm:pt modelId="{273300F6-96A0-4597-9169-F96C37D1A25B}" type="parTrans" cxnId="{D6762774-79B1-417C-BCE6-1624A52663F8}">
      <dgm:prSet/>
      <dgm:spPr/>
      <dgm:t>
        <a:bodyPr/>
        <a:lstStyle/>
        <a:p>
          <a:endParaRPr lang="en-US"/>
        </a:p>
      </dgm:t>
    </dgm:pt>
    <dgm:pt modelId="{006B44D8-1015-4C7E-8B47-9EAA93C229CF}" type="sibTrans" cxnId="{D6762774-79B1-417C-BCE6-1624A52663F8}">
      <dgm:prSet/>
      <dgm:spPr/>
      <dgm:t>
        <a:bodyPr/>
        <a:lstStyle/>
        <a:p>
          <a:endParaRPr lang="en-US"/>
        </a:p>
      </dgm:t>
    </dgm:pt>
    <dgm:pt modelId="{C052ED61-1561-402F-92E1-AB6FF56F28C8}">
      <dgm:prSet/>
      <dgm:spPr/>
      <dgm:t>
        <a:bodyPr/>
        <a:lstStyle/>
        <a:p>
          <a:r>
            <a:rPr lang="en-US"/>
            <a:t>Formalized commitment</a:t>
          </a:r>
        </a:p>
      </dgm:t>
    </dgm:pt>
    <dgm:pt modelId="{BF22C74E-D11A-4686-B315-B68D3BD6C143}" type="parTrans" cxnId="{CD144AC4-21AC-4813-BD91-13E73789D1E3}">
      <dgm:prSet/>
      <dgm:spPr/>
      <dgm:t>
        <a:bodyPr/>
        <a:lstStyle/>
        <a:p>
          <a:endParaRPr lang="en-US"/>
        </a:p>
      </dgm:t>
    </dgm:pt>
    <dgm:pt modelId="{14920AEC-49AF-4CB1-BDFB-6CD461213735}" type="sibTrans" cxnId="{CD144AC4-21AC-4813-BD91-13E73789D1E3}">
      <dgm:prSet/>
      <dgm:spPr/>
      <dgm:t>
        <a:bodyPr/>
        <a:lstStyle/>
        <a:p>
          <a:endParaRPr lang="en-US"/>
        </a:p>
      </dgm:t>
    </dgm:pt>
    <dgm:pt modelId="{476309C4-EFA8-4BAF-866C-551F3AF8FECA}" type="pres">
      <dgm:prSet presAssocID="{DBC958FA-5F95-4D9B-A71D-B9861817BEFB}" presName="diagram" presStyleCnt="0">
        <dgm:presLayoutVars>
          <dgm:dir/>
          <dgm:resizeHandles val="exact"/>
        </dgm:presLayoutVars>
      </dgm:prSet>
      <dgm:spPr/>
    </dgm:pt>
    <dgm:pt modelId="{1CC43C01-0E12-4C1D-B685-B14AA012E13E}" type="pres">
      <dgm:prSet presAssocID="{016AF9C8-4B00-41A2-A397-8C070D1ACFD1}" presName="node" presStyleLbl="node1" presStyleIdx="0" presStyleCnt="7">
        <dgm:presLayoutVars>
          <dgm:bulletEnabled val="1"/>
        </dgm:presLayoutVars>
      </dgm:prSet>
      <dgm:spPr/>
    </dgm:pt>
    <dgm:pt modelId="{CA948870-A409-4E52-A930-F4D2573A0B24}" type="pres">
      <dgm:prSet presAssocID="{E17DE183-1BD2-4CF2-BDB7-1A0F630B2C79}" presName="sibTrans" presStyleCnt="0"/>
      <dgm:spPr/>
    </dgm:pt>
    <dgm:pt modelId="{AE2E5C3E-B20B-4AB5-8729-56D3B2518016}" type="pres">
      <dgm:prSet presAssocID="{30218F54-E3B6-4AEE-8D66-661AA30EFF50}" presName="node" presStyleLbl="node1" presStyleIdx="1" presStyleCnt="7">
        <dgm:presLayoutVars>
          <dgm:bulletEnabled val="1"/>
        </dgm:presLayoutVars>
      </dgm:prSet>
      <dgm:spPr/>
    </dgm:pt>
    <dgm:pt modelId="{0300A0D8-4550-4123-8FAF-C2CBA8A576FD}" type="pres">
      <dgm:prSet presAssocID="{D64E155E-E7FA-4755-A3E0-DA588C890247}" presName="sibTrans" presStyleCnt="0"/>
      <dgm:spPr/>
    </dgm:pt>
    <dgm:pt modelId="{86422A99-8137-45DD-84F3-0D90A178189A}" type="pres">
      <dgm:prSet presAssocID="{BF642C93-D155-43D0-9270-BF5BB484CE06}" presName="node" presStyleLbl="node1" presStyleIdx="2" presStyleCnt="7">
        <dgm:presLayoutVars>
          <dgm:bulletEnabled val="1"/>
        </dgm:presLayoutVars>
      </dgm:prSet>
      <dgm:spPr/>
    </dgm:pt>
    <dgm:pt modelId="{B0FFE6FE-F483-46E4-A4F8-324250614549}" type="pres">
      <dgm:prSet presAssocID="{8EB8F8C0-D49A-411D-BBFC-2750C2945C25}" presName="sibTrans" presStyleCnt="0"/>
      <dgm:spPr/>
    </dgm:pt>
    <dgm:pt modelId="{EBA65E17-C46E-4099-AA31-F5522E377E90}" type="pres">
      <dgm:prSet presAssocID="{1A7B59E8-A029-4DE3-A12D-9120FA713D56}" presName="node" presStyleLbl="node1" presStyleIdx="3" presStyleCnt="7">
        <dgm:presLayoutVars>
          <dgm:bulletEnabled val="1"/>
        </dgm:presLayoutVars>
      </dgm:prSet>
      <dgm:spPr/>
    </dgm:pt>
    <dgm:pt modelId="{127815CB-9A22-400A-BCC9-A6E5D6F54A0C}" type="pres">
      <dgm:prSet presAssocID="{62D8E764-68C4-4A7C-8A20-406744DC9EE3}" presName="sibTrans" presStyleCnt="0"/>
      <dgm:spPr/>
    </dgm:pt>
    <dgm:pt modelId="{95267448-5E0C-415A-99A0-3817A18EB8E8}" type="pres">
      <dgm:prSet presAssocID="{8CFBECB0-5760-4192-B80E-0D4AC4715D2A}" presName="node" presStyleLbl="node1" presStyleIdx="4" presStyleCnt="7">
        <dgm:presLayoutVars>
          <dgm:bulletEnabled val="1"/>
        </dgm:presLayoutVars>
      </dgm:prSet>
      <dgm:spPr/>
    </dgm:pt>
    <dgm:pt modelId="{059D9B8F-2075-41A4-B365-D1EEFC87A661}" type="pres">
      <dgm:prSet presAssocID="{5E2ED4B2-F64B-4230-8FE2-C28B607FEC87}" presName="sibTrans" presStyleCnt="0"/>
      <dgm:spPr/>
    </dgm:pt>
    <dgm:pt modelId="{F3046CAE-8DB2-471F-A7AA-9966816AB585}" type="pres">
      <dgm:prSet presAssocID="{263B36F9-360D-42D5-B257-3F6F73EFBB56}" presName="node" presStyleLbl="node1" presStyleIdx="5" presStyleCnt="7">
        <dgm:presLayoutVars>
          <dgm:bulletEnabled val="1"/>
        </dgm:presLayoutVars>
      </dgm:prSet>
      <dgm:spPr/>
    </dgm:pt>
    <dgm:pt modelId="{B05F23C9-C8EE-487A-8CCE-B97E397F73EF}" type="pres">
      <dgm:prSet presAssocID="{006B44D8-1015-4C7E-8B47-9EAA93C229CF}" presName="sibTrans" presStyleCnt="0"/>
      <dgm:spPr/>
    </dgm:pt>
    <dgm:pt modelId="{5A516F49-50A4-41E1-9B6E-34BF39CA03A5}" type="pres">
      <dgm:prSet presAssocID="{C052ED61-1561-402F-92E1-AB6FF56F28C8}" presName="node" presStyleLbl="node1" presStyleIdx="6" presStyleCnt="7">
        <dgm:presLayoutVars>
          <dgm:bulletEnabled val="1"/>
        </dgm:presLayoutVars>
      </dgm:prSet>
      <dgm:spPr/>
    </dgm:pt>
  </dgm:ptLst>
  <dgm:cxnLst>
    <dgm:cxn modelId="{70773E0A-AD7D-4DB5-BE9A-B04A5CF1CE54}" srcId="{DBC958FA-5F95-4D9B-A71D-B9861817BEFB}" destId="{1A7B59E8-A029-4DE3-A12D-9120FA713D56}" srcOrd="3" destOrd="0" parTransId="{C78AF709-A72F-4B4B-8663-E315C9F306C8}" sibTransId="{62D8E764-68C4-4A7C-8A20-406744DC9EE3}"/>
    <dgm:cxn modelId="{B4C3B21E-8856-470E-AD86-0DAD45A680E2}" type="presOf" srcId="{1A7B59E8-A029-4DE3-A12D-9120FA713D56}" destId="{EBA65E17-C46E-4099-AA31-F5522E377E90}" srcOrd="0" destOrd="0" presId="urn:microsoft.com/office/officeart/2005/8/layout/default"/>
    <dgm:cxn modelId="{2F902F23-B60D-4E28-B688-051F2045D47F}" srcId="{DBC958FA-5F95-4D9B-A71D-B9861817BEFB}" destId="{8CFBECB0-5760-4192-B80E-0D4AC4715D2A}" srcOrd="4" destOrd="0" parTransId="{230E3228-68F2-4087-90FA-E08DEA65FEBA}" sibTransId="{5E2ED4B2-F64B-4230-8FE2-C28B607FEC87}"/>
    <dgm:cxn modelId="{7CEFDB25-A5A4-483A-A99F-41A08515723C}" srcId="{DBC958FA-5F95-4D9B-A71D-B9861817BEFB}" destId="{016AF9C8-4B00-41A2-A397-8C070D1ACFD1}" srcOrd="0" destOrd="0" parTransId="{92AA145E-C0FE-490C-8AB7-DA38CAB68614}" sibTransId="{E17DE183-1BD2-4CF2-BDB7-1A0F630B2C79}"/>
    <dgm:cxn modelId="{E24E3026-D147-474C-8FF7-4183BE6C08FE}" type="presOf" srcId="{30218F54-E3B6-4AEE-8D66-661AA30EFF50}" destId="{AE2E5C3E-B20B-4AB5-8729-56D3B2518016}" srcOrd="0" destOrd="0" presId="urn:microsoft.com/office/officeart/2005/8/layout/default"/>
    <dgm:cxn modelId="{03C97D34-1EEE-4B42-A57C-8EFCD712B1C2}" type="presOf" srcId="{016AF9C8-4B00-41A2-A397-8C070D1ACFD1}" destId="{1CC43C01-0E12-4C1D-B685-B14AA012E13E}" srcOrd="0" destOrd="0" presId="urn:microsoft.com/office/officeart/2005/8/layout/default"/>
    <dgm:cxn modelId="{DF2CF26C-3611-4F7D-B214-1978CB4BC3D1}" type="presOf" srcId="{263B36F9-360D-42D5-B257-3F6F73EFBB56}" destId="{F3046CAE-8DB2-471F-A7AA-9966816AB585}" srcOrd="0" destOrd="0" presId="urn:microsoft.com/office/officeart/2005/8/layout/default"/>
    <dgm:cxn modelId="{026AD253-36D7-4F3B-9FF7-AAA54A79E36B}" srcId="{DBC958FA-5F95-4D9B-A71D-B9861817BEFB}" destId="{30218F54-E3B6-4AEE-8D66-661AA30EFF50}" srcOrd="1" destOrd="0" parTransId="{2447A1EF-5557-4109-B4EB-E5236482B402}" sibTransId="{D64E155E-E7FA-4755-A3E0-DA588C890247}"/>
    <dgm:cxn modelId="{B3861554-8647-4F95-BDF9-1BAE36CAA365}" type="presOf" srcId="{8CFBECB0-5760-4192-B80E-0D4AC4715D2A}" destId="{95267448-5E0C-415A-99A0-3817A18EB8E8}" srcOrd="0" destOrd="0" presId="urn:microsoft.com/office/officeart/2005/8/layout/default"/>
    <dgm:cxn modelId="{D6762774-79B1-417C-BCE6-1624A52663F8}" srcId="{DBC958FA-5F95-4D9B-A71D-B9861817BEFB}" destId="{263B36F9-360D-42D5-B257-3F6F73EFBB56}" srcOrd="5" destOrd="0" parTransId="{273300F6-96A0-4597-9169-F96C37D1A25B}" sibTransId="{006B44D8-1015-4C7E-8B47-9EAA93C229CF}"/>
    <dgm:cxn modelId="{0C9A04BA-513C-4AE8-A286-70E21D63A6D1}" type="presOf" srcId="{BF642C93-D155-43D0-9270-BF5BB484CE06}" destId="{86422A99-8137-45DD-84F3-0D90A178189A}" srcOrd="0" destOrd="0" presId="urn:microsoft.com/office/officeart/2005/8/layout/default"/>
    <dgm:cxn modelId="{9293D6C1-E45E-4EB9-9205-7AD98DEEAD97}" srcId="{DBC958FA-5F95-4D9B-A71D-B9861817BEFB}" destId="{BF642C93-D155-43D0-9270-BF5BB484CE06}" srcOrd="2" destOrd="0" parTransId="{4C4355E0-F5E0-44EC-83F8-92297A3F990B}" sibTransId="{8EB8F8C0-D49A-411D-BBFC-2750C2945C25}"/>
    <dgm:cxn modelId="{CD144AC4-21AC-4813-BD91-13E73789D1E3}" srcId="{DBC958FA-5F95-4D9B-A71D-B9861817BEFB}" destId="{C052ED61-1561-402F-92E1-AB6FF56F28C8}" srcOrd="6" destOrd="0" parTransId="{BF22C74E-D11A-4686-B315-B68D3BD6C143}" sibTransId="{14920AEC-49AF-4CB1-BDFB-6CD461213735}"/>
    <dgm:cxn modelId="{8662C3FB-0FE5-46AE-A7DF-2A456B9028DD}" type="presOf" srcId="{DBC958FA-5F95-4D9B-A71D-B9861817BEFB}" destId="{476309C4-EFA8-4BAF-866C-551F3AF8FECA}" srcOrd="0" destOrd="0" presId="urn:microsoft.com/office/officeart/2005/8/layout/default"/>
    <dgm:cxn modelId="{B9D4D8FE-299A-4CBF-B383-96BEC853DC75}" type="presOf" srcId="{C052ED61-1561-402F-92E1-AB6FF56F28C8}" destId="{5A516F49-50A4-41E1-9B6E-34BF39CA03A5}" srcOrd="0" destOrd="0" presId="urn:microsoft.com/office/officeart/2005/8/layout/default"/>
    <dgm:cxn modelId="{D6C7C2DF-7E1D-439F-A6B0-935C0B4DE5DF}" type="presParOf" srcId="{476309C4-EFA8-4BAF-866C-551F3AF8FECA}" destId="{1CC43C01-0E12-4C1D-B685-B14AA012E13E}" srcOrd="0" destOrd="0" presId="urn:microsoft.com/office/officeart/2005/8/layout/default"/>
    <dgm:cxn modelId="{8FB8D92A-8F99-4B24-BAAA-88890DEF6BF9}" type="presParOf" srcId="{476309C4-EFA8-4BAF-866C-551F3AF8FECA}" destId="{CA948870-A409-4E52-A930-F4D2573A0B24}" srcOrd="1" destOrd="0" presId="urn:microsoft.com/office/officeart/2005/8/layout/default"/>
    <dgm:cxn modelId="{A8D5A655-940A-4345-BD0E-1A1063FCD53A}" type="presParOf" srcId="{476309C4-EFA8-4BAF-866C-551F3AF8FECA}" destId="{AE2E5C3E-B20B-4AB5-8729-56D3B2518016}" srcOrd="2" destOrd="0" presId="urn:microsoft.com/office/officeart/2005/8/layout/default"/>
    <dgm:cxn modelId="{602690BA-6BB4-4B5A-8FD1-61D48826C487}" type="presParOf" srcId="{476309C4-EFA8-4BAF-866C-551F3AF8FECA}" destId="{0300A0D8-4550-4123-8FAF-C2CBA8A576FD}" srcOrd="3" destOrd="0" presId="urn:microsoft.com/office/officeart/2005/8/layout/default"/>
    <dgm:cxn modelId="{A65C9F6E-8274-4B48-B7AE-72C67E89E8EA}" type="presParOf" srcId="{476309C4-EFA8-4BAF-866C-551F3AF8FECA}" destId="{86422A99-8137-45DD-84F3-0D90A178189A}" srcOrd="4" destOrd="0" presId="urn:microsoft.com/office/officeart/2005/8/layout/default"/>
    <dgm:cxn modelId="{FBB5A3E2-0470-45AD-B13E-835D92CDFAB0}" type="presParOf" srcId="{476309C4-EFA8-4BAF-866C-551F3AF8FECA}" destId="{B0FFE6FE-F483-46E4-A4F8-324250614549}" srcOrd="5" destOrd="0" presId="urn:microsoft.com/office/officeart/2005/8/layout/default"/>
    <dgm:cxn modelId="{D3A5ADA6-E56B-4797-B045-66F2BC10A0FC}" type="presParOf" srcId="{476309C4-EFA8-4BAF-866C-551F3AF8FECA}" destId="{EBA65E17-C46E-4099-AA31-F5522E377E90}" srcOrd="6" destOrd="0" presId="urn:microsoft.com/office/officeart/2005/8/layout/default"/>
    <dgm:cxn modelId="{0BAC7B75-4B92-49D4-9924-3D443E8A7836}" type="presParOf" srcId="{476309C4-EFA8-4BAF-866C-551F3AF8FECA}" destId="{127815CB-9A22-400A-BCC9-A6E5D6F54A0C}" srcOrd="7" destOrd="0" presId="urn:microsoft.com/office/officeart/2005/8/layout/default"/>
    <dgm:cxn modelId="{EF394D6A-3353-49F4-AF25-B88C802C90CC}" type="presParOf" srcId="{476309C4-EFA8-4BAF-866C-551F3AF8FECA}" destId="{95267448-5E0C-415A-99A0-3817A18EB8E8}" srcOrd="8" destOrd="0" presId="urn:microsoft.com/office/officeart/2005/8/layout/default"/>
    <dgm:cxn modelId="{84162F5E-B364-43A8-8A09-A5CB388F4737}" type="presParOf" srcId="{476309C4-EFA8-4BAF-866C-551F3AF8FECA}" destId="{059D9B8F-2075-41A4-B365-D1EEFC87A661}" srcOrd="9" destOrd="0" presId="urn:microsoft.com/office/officeart/2005/8/layout/default"/>
    <dgm:cxn modelId="{0EBAE501-AF73-494C-B8DA-4BAA1916ADC4}" type="presParOf" srcId="{476309C4-EFA8-4BAF-866C-551F3AF8FECA}" destId="{F3046CAE-8DB2-471F-A7AA-9966816AB585}" srcOrd="10" destOrd="0" presId="urn:microsoft.com/office/officeart/2005/8/layout/default"/>
    <dgm:cxn modelId="{694547B3-D95F-426B-A26F-F882B9716B1D}" type="presParOf" srcId="{476309C4-EFA8-4BAF-866C-551F3AF8FECA}" destId="{B05F23C9-C8EE-487A-8CCE-B97E397F73EF}" srcOrd="11" destOrd="0" presId="urn:microsoft.com/office/officeart/2005/8/layout/default"/>
    <dgm:cxn modelId="{024D07D9-A3D3-46B9-A257-B8BD8D2CA9D0}" type="presParOf" srcId="{476309C4-EFA8-4BAF-866C-551F3AF8FECA}" destId="{5A516F49-50A4-41E1-9B6E-34BF39CA03A5}"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C43C01-0E12-4C1D-B685-B14AA012E13E}">
      <dsp:nvSpPr>
        <dsp:cNvPr id="0" name=""/>
        <dsp:cNvSpPr/>
      </dsp:nvSpPr>
      <dsp:spPr>
        <a:xfrm>
          <a:off x="2991" y="182605"/>
          <a:ext cx="2373213" cy="142392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No cost to the donor now</a:t>
          </a:r>
        </a:p>
      </dsp:txBody>
      <dsp:txXfrm>
        <a:off x="2991" y="182605"/>
        <a:ext cx="2373213" cy="1423927"/>
      </dsp:txXfrm>
    </dsp:sp>
    <dsp:sp modelId="{AE2E5C3E-B20B-4AB5-8729-56D3B2518016}">
      <dsp:nvSpPr>
        <dsp:cNvPr id="0" name=""/>
        <dsp:cNvSpPr/>
      </dsp:nvSpPr>
      <dsp:spPr>
        <a:xfrm>
          <a:off x="2613526" y="182605"/>
          <a:ext cx="2373213" cy="1423927"/>
        </a:xfrm>
        <a:prstGeom prst="rect">
          <a:avLst/>
        </a:prstGeom>
        <a:solidFill>
          <a:schemeClr val="accent5">
            <a:hueOff val="309021"/>
            <a:satOff val="1642"/>
            <a:lumOff val="33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Committed annual donors</a:t>
          </a:r>
        </a:p>
      </dsp:txBody>
      <dsp:txXfrm>
        <a:off x="2613526" y="182605"/>
        <a:ext cx="2373213" cy="1423927"/>
      </dsp:txXfrm>
    </dsp:sp>
    <dsp:sp modelId="{86422A99-8137-45DD-84F3-0D90A178189A}">
      <dsp:nvSpPr>
        <dsp:cNvPr id="0" name=""/>
        <dsp:cNvSpPr/>
      </dsp:nvSpPr>
      <dsp:spPr>
        <a:xfrm>
          <a:off x="5224060" y="182605"/>
          <a:ext cx="2373213" cy="1423927"/>
        </a:xfrm>
        <a:prstGeom prst="rect">
          <a:avLst/>
        </a:prstGeom>
        <a:solidFill>
          <a:schemeClr val="accent5">
            <a:hueOff val="618042"/>
            <a:satOff val="3284"/>
            <a:lumOff val="67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Education is key</a:t>
          </a:r>
        </a:p>
      </dsp:txBody>
      <dsp:txXfrm>
        <a:off x="5224060" y="182605"/>
        <a:ext cx="2373213" cy="1423927"/>
      </dsp:txXfrm>
    </dsp:sp>
    <dsp:sp modelId="{EBA65E17-C46E-4099-AA31-F5522E377E90}">
      <dsp:nvSpPr>
        <dsp:cNvPr id="0" name=""/>
        <dsp:cNvSpPr/>
      </dsp:nvSpPr>
      <dsp:spPr>
        <a:xfrm>
          <a:off x="7834595" y="182605"/>
          <a:ext cx="2373213" cy="1423927"/>
        </a:xfrm>
        <a:prstGeom prst="rect">
          <a:avLst/>
        </a:prstGeom>
        <a:solidFill>
          <a:schemeClr val="accent5">
            <a:hueOff val="927063"/>
            <a:satOff val="4926"/>
            <a:lumOff val="1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Conversations less transactional</a:t>
          </a:r>
        </a:p>
      </dsp:txBody>
      <dsp:txXfrm>
        <a:off x="7834595" y="182605"/>
        <a:ext cx="2373213" cy="1423927"/>
      </dsp:txXfrm>
    </dsp:sp>
    <dsp:sp modelId="{95267448-5E0C-415A-99A0-3817A18EB8E8}">
      <dsp:nvSpPr>
        <dsp:cNvPr id="0" name=""/>
        <dsp:cNvSpPr/>
      </dsp:nvSpPr>
      <dsp:spPr>
        <a:xfrm>
          <a:off x="1308258" y="1843854"/>
          <a:ext cx="2373213" cy="1423927"/>
        </a:xfrm>
        <a:prstGeom prst="rect">
          <a:avLst/>
        </a:prstGeom>
        <a:solidFill>
          <a:schemeClr val="accent5">
            <a:hueOff val="1236085"/>
            <a:satOff val="6569"/>
            <a:lumOff val="135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Letter of intent</a:t>
          </a:r>
        </a:p>
      </dsp:txBody>
      <dsp:txXfrm>
        <a:off x="1308258" y="1843854"/>
        <a:ext cx="2373213" cy="1423927"/>
      </dsp:txXfrm>
    </dsp:sp>
    <dsp:sp modelId="{F3046CAE-8DB2-471F-A7AA-9966816AB585}">
      <dsp:nvSpPr>
        <dsp:cNvPr id="0" name=""/>
        <dsp:cNvSpPr/>
      </dsp:nvSpPr>
      <dsp:spPr>
        <a:xfrm>
          <a:off x="3918793" y="1843854"/>
          <a:ext cx="2373213" cy="1423927"/>
        </a:xfrm>
        <a:prstGeom prst="rect">
          <a:avLst/>
        </a:prstGeom>
        <a:solidFill>
          <a:schemeClr val="accent5">
            <a:hueOff val="1545106"/>
            <a:satOff val="8211"/>
            <a:lumOff val="169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Stewardship critical</a:t>
          </a:r>
        </a:p>
      </dsp:txBody>
      <dsp:txXfrm>
        <a:off x="3918793" y="1843854"/>
        <a:ext cx="2373213" cy="1423927"/>
      </dsp:txXfrm>
    </dsp:sp>
    <dsp:sp modelId="{5A516F49-50A4-41E1-9B6E-34BF39CA03A5}">
      <dsp:nvSpPr>
        <dsp:cNvPr id="0" name=""/>
        <dsp:cNvSpPr/>
      </dsp:nvSpPr>
      <dsp:spPr>
        <a:xfrm>
          <a:off x="6529327" y="1843854"/>
          <a:ext cx="2373213" cy="1423927"/>
        </a:xfrm>
        <a:prstGeom prst="rect">
          <a:avLst/>
        </a:prstGeom>
        <a:solidFill>
          <a:schemeClr val="accent5">
            <a:hueOff val="1854127"/>
            <a:satOff val="9853"/>
            <a:lumOff val="20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Formalized commitment</a:t>
          </a:r>
        </a:p>
      </dsp:txBody>
      <dsp:txXfrm>
        <a:off x="6529327" y="1843854"/>
        <a:ext cx="2373213" cy="142392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10/15/2023</a:t>
            </a:fld>
            <a:endParaRPr lang="en-US" dirty="0"/>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dirty="0"/>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10/15/2023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dirty="0"/>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1</a:t>
            </a:fld>
            <a:endParaRPr lang="en-US" dirty="0"/>
          </a:p>
        </p:txBody>
      </p:sp>
    </p:spTree>
    <p:extLst>
      <p:ext uri="{BB962C8B-B14F-4D97-AF65-F5344CB8AC3E}">
        <p14:creationId xmlns:p14="http://schemas.microsoft.com/office/powerpoint/2010/main" val="774448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15900" algn="l" rtl="0">
              <a:lnSpc>
                <a:spcPct val="115000"/>
              </a:lnSpc>
              <a:spcBef>
                <a:spcPts val="0"/>
              </a:spcBef>
              <a:spcAft>
                <a:spcPts val="0"/>
              </a:spcAft>
              <a:buClr>
                <a:schemeClr val="dk1"/>
              </a:buClr>
              <a:buSzPts val="1600"/>
              <a:buChar char="•"/>
            </a:pPr>
            <a:r>
              <a:rPr lang="en-US" sz="1000" dirty="0">
                <a:solidFill>
                  <a:schemeClr val="dk1"/>
                </a:solidFill>
              </a:rPr>
              <a:t>Donors matter. </a:t>
            </a:r>
            <a:r>
              <a:rPr lang="en-US" sz="100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6"/>
                  </a:ext>
                </a:extLst>
              </a:rPr>
              <a:t>When donors feel that, then they are being effectively stewarded. When we have robust stewardship, people are more likely to engage and feel more a part of achieving the mission. This will make them more generous with their time, talent and treasure.</a:t>
            </a:r>
            <a:endParaRPr lang="en-US" sz="1000" dirty="0">
              <a:solidFill>
                <a:schemeClr val="dk1"/>
              </a:solidFill>
            </a:endParaRPr>
          </a:p>
          <a:p>
            <a:pPr marL="228600" lvl="0" indent="-215900" algn="l" rtl="0">
              <a:lnSpc>
                <a:spcPct val="115000"/>
              </a:lnSpc>
              <a:spcBef>
                <a:spcPts val="0"/>
              </a:spcBef>
              <a:spcAft>
                <a:spcPts val="0"/>
              </a:spcAft>
              <a:buClr>
                <a:schemeClr val="dk1"/>
              </a:buClr>
              <a:buSzPts val="1600"/>
              <a:buChar char="•"/>
            </a:pPr>
            <a:r>
              <a:rPr lang="en-US" sz="1000" dirty="0">
                <a:solidFill>
                  <a:schemeClr val="dk1"/>
                </a:solidFill>
              </a:rPr>
              <a:t>We </a:t>
            </a:r>
            <a:r>
              <a:rPr lang="en-US" sz="1000" b="1" dirty="0">
                <a:solidFill>
                  <a:schemeClr val="dk1"/>
                </a:solidFill>
              </a:rPr>
              <a:t>steward </a:t>
            </a:r>
            <a:r>
              <a:rPr lang="en-US" sz="1000" dirty="0">
                <a:solidFill>
                  <a:schemeClr val="dk1"/>
                </a:solidFill>
              </a:rPr>
              <a:t>donors when we:</a:t>
            </a:r>
          </a:p>
          <a:p>
            <a:pPr marL="457200" lvl="1" indent="-215900" algn="l" rtl="0">
              <a:lnSpc>
                <a:spcPct val="115000"/>
              </a:lnSpc>
              <a:spcBef>
                <a:spcPts val="1000"/>
              </a:spcBef>
              <a:spcAft>
                <a:spcPts val="0"/>
              </a:spcAft>
              <a:buSzPts val="1600"/>
              <a:buChar char="•"/>
            </a:pPr>
            <a:r>
              <a:rPr lang="en-US" sz="1000" dirty="0">
                <a:solidFill>
                  <a:schemeClr val="dk1"/>
                </a:solidFill>
              </a:rPr>
              <a:t>Care - Showing personal thanks</a:t>
            </a:r>
          </a:p>
          <a:p>
            <a:pPr marL="457200" lvl="1" indent="-215900" algn="l" rtl="0">
              <a:lnSpc>
                <a:spcPct val="115000"/>
              </a:lnSpc>
              <a:spcBef>
                <a:spcPts val="1000"/>
              </a:spcBef>
              <a:spcAft>
                <a:spcPts val="0"/>
              </a:spcAft>
              <a:buSzPts val="1600"/>
              <a:buChar char="•"/>
            </a:pPr>
            <a:r>
              <a:rPr lang="en-US" sz="1000" dirty="0">
                <a:solidFill>
                  <a:schemeClr val="dk1"/>
                </a:solidFill>
              </a:rPr>
              <a:t>Share - Listing donors, acknowledging them at events, sharing testimonials, etc.</a:t>
            </a:r>
          </a:p>
          <a:p>
            <a:pPr marL="457200" lvl="1" indent="-215900" algn="l" rtl="0">
              <a:lnSpc>
                <a:spcPct val="115000"/>
              </a:lnSpc>
              <a:spcBef>
                <a:spcPts val="1000"/>
              </a:spcBef>
              <a:spcAft>
                <a:spcPts val="0"/>
              </a:spcAft>
              <a:buSzPts val="1600"/>
              <a:buChar char="•"/>
            </a:pPr>
            <a:r>
              <a:rPr lang="en-US" sz="1000" dirty="0">
                <a:solidFill>
                  <a:schemeClr val="dk1"/>
                </a:solidFill>
              </a:rPr>
              <a:t>Honor - Honoring donors at general events</a:t>
            </a:r>
          </a:p>
          <a:p>
            <a:pPr marL="457200" lvl="1" indent="-215900" algn="l" rtl="0">
              <a:lnSpc>
                <a:spcPct val="115000"/>
              </a:lnSpc>
              <a:spcBef>
                <a:spcPts val="1000"/>
              </a:spcBef>
              <a:spcAft>
                <a:spcPts val="0"/>
              </a:spcAft>
              <a:buSzPts val="1600"/>
              <a:buChar char="•"/>
            </a:pPr>
            <a:r>
              <a:rPr lang="en-US" sz="1000" dirty="0">
                <a:solidFill>
                  <a:schemeClr val="dk1"/>
                </a:solidFill>
              </a:rPr>
              <a:t>Invite - Inviting donors to events especially for them</a:t>
            </a:r>
          </a:p>
          <a:p>
            <a:pPr marL="228600" lvl="0" indent="-215900" algn="l" rtl="0">
              <a:lnSpc>
                <a:spcPct val="115000"/>
              </a:lnSpc>
              <a:spcBef>
                <a:spcPts val="1000"/>
              </a:spcBef>
              <a:spcAft>
                <a:spcPts val="0"/>
              </a:spcAft>
              <a:buClr>
                <a:schemeClr val="dk1"/>
              </a:buClr>
              <a:buSzPts val="1600"/>
              <a:buChar char="•"/>
            </a:pPr>
            <a:r>
              <a:rPr lang="en-US" sz="1000" dirty="0">
                <a:solidFill>
                  <a:schemeClr val="dk1"/>
                </a:solidFill>
              </a:rPr>
              <a:t>LIFE &amp; LEGACY recommend doing this four times, every year, for the donor’s lifetime.</a:t>
            </a: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10</a:t>
            </a:fld>
            <a:endParaRPr lang="en-US" dirty="0"/>
          </a:p>
        </p:txBody>
      </p:sp>
    </p:spTree>
    <p:extLst>
      <p:ext uri="{BB962C8B-B14F-4D97-AF65-F5344CB8AC3E}">
        <p14:creationId xmlns:p14="http://schemas.microsoft.com/office/powerpoint/2010/main" val="387823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donor has signed a letter of intent form – they will advise us as to how much time they need to legally put their commitment in place.</a:t>
            </a:r>
          </a:p>
          <a:p>
            <a:endParaRPr lang="en-US" dirty="0"/>
          </a:p>
          <a:p>
            <a:r>
              <a:rPr lang="en-US" dirty="0"/>
              <a:t>When the appropriate time has passed, we go back to them to have another conversation to move them to formalize their commitment – if they haven’t already done so. </a:t>
            </a:r>
          </a:p>
        </p:txBody>
      </p:sp>
      <p:sp>
        <p:nvSpPr>
          <p:cNvPr id="4" name="Slide Number Placeholder 3"/>
          <p:cNvSpPr>
            <a:spLocks noGrp="1"/>
          </p:cNvSpPr>
          <p:nvPr>
            <p:ph type="sldNum" sz="quarter" idx="5"/>
          </p:nvPr>
        </p:nvSpPr>
        <p:spPr/>
        <p:txBody>
          <a:bodyPr/>
          <a:lstStyle/>
          <a:p>
            <a:fld id="{798C5307-140F-447F-BCBA-BB92E3A2906B}" type="slidenum">
              <a:rPr lang="en-US" smtClean="0"/>
              <a:t>11</a:t>
            </a:fld>
            <a:endParaRPr lang="en-US" dirty="0"/>
          </a:p>
        </p:txBody>
      </p:sp>
    </p:spTree>
    <p:extLst>
      <p:ext uri="{BB962C8B-B14F-4D97-AF65-F5344CB8AC3E}">
        <p14:creationId xmlns:p14="http://schemas.microsoft.com/office/powerpoint/2010/main" val="2881166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critically important in terms of our success in building our endowment that the board be ambassadors for legacy giving. Which part of the legacy development cycle is most comfortable for you? </a:t>
            </a:r>
          </a:p>
          <a:p>
            <a:endParaRPr lang="en-US" dirty="0"/>
          </a:p>
          <a:p>
            <a:pPr marL="228600" lvl="0" indent="-228600" algn="l" rtl="0">
              <a:lnSpc>
                <a:spcPct val="100000"/>
              </a:lnSpc>
              <a:spcBef>
                <a:spcPts val="0"/>
              </a:spcBef>
              <a:spcAft>
                <a:spcPts val="0"/>
              </a:spcAft>
              <a:buSzPts val="1800"/>
              <a:buChar char="•"/>
            </a:pPr>
            <a:r>
              <a:rPr lang="en-US" dirty="0"/>
              <a:t>Prospect – You know a lot of people and can help identify people who feel warmly about the organization.</a:t>
            </a:r>
          </a:p>
          <a:p>
            <a:pPr marL="228600" lvl="0" indent="-228600" algn="l" rtl="0">
              <a:lnSpc>
                <a:spcPct val="100000"/>
              </a:lnSpc>
              <a:spcBef>
                <a:spcPts val="1000"/>
              </a:spcBef>
              <a:spcAft>
                <a:spcPts val="0"/>
              </a:spcAft>
              <a:buSzPts val="1800"/>
              <a:buChar char="•"/>
            </a:pPr>
            <a:r>
              <a:rPr lang="en-US" dirty="0"/>
              <a:t>Cultivate/educate – You understand how legacy will benefit the organization and enjoy educating people about legacy giving. </a:t>
            </a:r>
          </a:p>
          <a:p>
            <a:pPr marL="228600" lvl="0" indent="-228600" algn="l" rtl="0">
              <a:lnSpc>
                <a:spcPct val="100000"/>
              </a:lnSpc>
              <a:spcBef>
                <a:spcPts val="1000"/>
              </a:spcBef>
              <a:spcAft>
                <a:spcPts val="0"/>
              </a:spcAft>
              <a:buSzPts val="1800"/>
              <a:buChar char="•"/>
            </a:pPr>
            <a:r>
              <a:rPr lang="en-US" dirty="0"/>
              <a:t>Have conversations – You enjoy listening and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8"/>
                  </a:ext>
                </a:extLst>
              </a:rPr>
              <a:t>talking</a:t>
            </a:r>
            <a:r>
              <a:rPr lang="en-US" dirty="0"/>
              <a:t> to others, asking about their connection to the organization and inviting them to make a legacy gift. </a:t>
            </a:r>
          </a:p>
          <a:p>
            <a:pPr marL="228600" lvl="0" indent="-228600" algn="l" rtl="0">
              <a:lnSpc>
                <a:spcPct val="100000"/>
              </a:lnSpc>
              <a:spcBef>
                <a:spcPts val="1000"/>
              </a:spcBef>
              <a:spcAft>
                <a:spcPts val="0"/>
              </a:spcAft>
              <a:buSzPts val="1800"/>
              <a:buChar char="•"/>
            </a:pPr>
            <a:r>
              <a:rPr lang="en-US" dirty="0"/>
              <a:t>Steward – You enjoy thanking others. You like writing stories about impact. You like making people feel valued and good about their giving. </a:t>
            </a:r>
          </a:p>
          <a:p>
            <a:endParaRPr lang="en-US" dirty="0"/>
          </a:p>
          <a:p>
            <a:r>
              <a:rPr lang="en-US" dirty="0"/>
              <a:t>Please think about the role you can play</a:t>
            </a:r>
          </a:p>
        </p:txBody>
      </p:sp>
      <p:sp>
        <p:nvSpPr>
          <p:cNvPr id="4" name="Slide Number Placeholder 3"/>
          <p:cNvSpPr>
            <a:spLocks noGrp="1"/>
          </p:cNvSpPr>
          <p:nvPr>
            <p:ph type="sldNum" sz="quarter" idx="5"/>
          </p:nvPr>
        </p:nvSpPr>
        <p:spPr/>
        <p:txBody>
          <a:bodyPr/>
          <a:lstStyle/>
          <a:p>
            <a:fld id="{798C5307-140F-447F-BCBA-BB92E3A2906B}" type="slidenum">
              <a:rPr lang="en-US" smtClean="0"/>
              <a:t>12</a:t>
            </a:fld>
            <a:endParaRPr lang="en-US" dirty="0"/>
          </a:p>
        </p:txBody>
      </p:sp>
    </p:spTree>
    <p:extLst>
      <p:ext uri="{BB962C8B-B14F-4D97-AF65-F5344CB8AC3E}">
        <p14:creationId xmlns:p14="http://schemas.microsoft.com/office/powerpoint/2010/main" val="2447968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if any questions at this point and respond </a:t>
            </a:r>
          </a:p>
        </p:txBody>
      </p:sp>
      <p:sp>
        <p:nvSpPr>
          <p:cNvPr id="4" name="Slide Number Placeholder 3"/>
          <p:cNvSpPr>
            <a:spLocks noGrp="1"/>
          </p:cNvSpPr>
          <p:nvPr>
            <p:ph type="sldNum" sz="quarter" idx="5"/>
          </p:nvPr>
        </p:nvSpPr>
        <p:spPr/>
        <p:txBody>
          <a:bodyPr/>
          <a:lstStyle/>
          <a:p>
            <a:fld id="{798C5307-140F-447F-BCBA-BB92E3A2906B}" type="slidenum">
              <a:rPr lang="en-US" smtClean="0"/>
              <a:t>13</a:t>
            </a:fld>
            <a:endParaRPr lang="en-US" dirty="0"/>
          </a:p>
        </p:txBody>
      </p:sp>
    </p:spTree>
    <p:extLst>
      <p:ext uri="{BB962C8B-B14F-4D97-AF65-F5344CB8AC3E}">
        <p14:creationId xmlns:p14="http://schemas.microsoft.com/office/powerpoint/2010/main" val="3479109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with the board your next steps – are you going to reach out to them individually to see what role they want to play?   Are you going to get people to commit at this meeting – at the next?   Share your plans for securing legacy gifts and stewarding donors over the next few months.  </a:t>
            </a:r>
          </a:p>
        </p:txBody>
      </p:sp>
      <p:sp>
        <p:nvSpPr>
          <p:cNvPr id="4" name="Slide Number Placeholder 3"/>
          <p:cNvSpPr>
            <a:spLocks noGrp="1"/>
          </p:cNvSpPr>
          <p:nvPr>
            <p:ph type="sldNum" sz="quarter" idx="5"/>
          </p:nvPr>
        </p:nvSpPr>
        <p:spPr/>
        <p:txBody>
          <a:bodyPr/>
          <a:lstStyle/>
          <a:p>
            <a:fld id="{798C5307-140F-447F-BCBA-BB92E3A2906B}" type="slidenum">
              <a:rPr lang="en-US" smtClean="0"/>
              <a:t>14</a:t>
            </a:fld>
            <a:endParaRPr lang="en-US" dirty="0"/>
          </a:p>
        </p:txBody>
      </p:sp>
    </p:spTree>
    <p:extLst>
      <p:ext uri="{BB962C8B-B14F-4D97-AF65-F5344CB8AC3E}">
        <p14:creationId xmlns:p14="http://schemas.microsoft.com/office/powerpoint/2010/main" val="2241850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remember that every conversation you have about legacy giving is planting a seed for a future gift.   Share your reasons for leaving a legacy with others and encourage them to join you.  This is the work that will make all the difference in terms of building our endowment and securing our financial future. </a:t>
            </a:r>
          </a:p>
        </p:txBody>
      </p:sp>
      <p:sp>
        <p:nvSpPr>
          <p:cNvPr id="4" name="Slide Number Placeholder 3"/>
          <p:cNvSpPr>
            <a:spLocks noGrp="1"/>
          </p:cNvSpPr>
          <p:nvPr>
            <p:ph type="sldNum" sz="quarter" idx="5"/>
          </p:nvPr>
        </p:nvSpPr>
        <p:spPr/>
        <p:txBody>
          <a:bodyPr/>
          <a:lstStyle/>
          <a:p>
            <a:fld id="{798C5307-140F-447F-BCBA-BB92E3A2906B}" type="slidenum">
              <a:rPr lang="en-US" smtClean="0"/>
              <a:t>15</a:t>
            </a:fld>
            <a:endParaRPr lang="en-US" dirty="0"/>
          </a:p>
        </p:txBody>
      </p:sp>
    </p:spTree>
    <p:extLst>
      <p:ext uri="{BB962C8B-B14F-4D97-AF65-F5344CB8AC3E}">
        <p14:creationId xmlns:p14="http://schemas.microsoft.com/office/powerpoint/2010/main" val="1393188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16</a:t>
            </a:fld>
            <a:endParaRPr lang="en-US" dirty="0"/>
          </a:p>
        </p:txBody>
      </p:sp>
    </p:spTree>
    <p:extLst>
      <p:ext uri="{BB962C8B-B14F-4D97-AF65-F5344CB8AC3E}">
        <p14:creationId xmlns:p14="http://schemas.microsoft.com/office/powerpoint/2010/main" val="2024057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the text on the slide and explain what helping means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Helping includes identifying prospects, cultivating potential donor, having legacy conversations, listening for specific cues and stewarding those you chose to leave a legacy or contribute cash to our endowment.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7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33045" algn="l" rtl="0">
              <a:lnSpc>
                <a:spcPct val="100000"/>
              </a:lnSpc>
              <a:spcBef>
                <a:spcPts val="1000"/>
              </a:spcBef>
              <a:spcAft>
                <a:spcPts val="0"/>
              </a:spcAft>
              <a:buSzPct val="100000"/>
              <a:buChar char="•"/>
            </a:pPr>
            <a:r>
              <a:rPr lang="en-US" sz="1400" dirty="0"/>
              <a:t>Today: </a:t>
            </a:r>
          </a:p>
          <a:p>
            <a:pPr marL="457200" lvl="1" indent="-233045" algn="l" rtl="0">
              <a:lnSpc>
                <a:spcPct val="100000"/>
              </a:lnSpc>
              <a:spcBef>
                <a:spcPts val="1000"/>
              </a:spcBef>
              <a:spcAft>
                <a:spcPts val="0"/>
              </a:spcAft>
              <a:buSzPct val="100000"/>
              <a:buChar char="•"/>
            </a:pPr>
            <a:r>
              <a:rPr lang="en-US" sz="1400" dirty="0"/>
              <a:t>Annual - Ongoing current expenses </a:t>
            </a:r>
          </a:p>
          <a:p>
            <a:pPr marL="228600" lvl="0" indent="-233045" algn="l" rtl="0">
              <a:lnSpc>
                <a:spcPct val="100000"/>
              </a:lnSpc>
              <a:spcBef>
                <a:spcPts val="1000"/>
              </a:spcBef>
              <a:spcAft>
                <a:spcPts val="0"/>
              </a:spcAft>
              <a:buSzPct val="100000"/>
              <a:buChar char="•"/>
            </a:pPr>
            <a:r>
              <a:rPr lang="en-US" sz="1400" dirty="0"/>
              <a:t>Tomorrow: </a:t>
            </a:r>
          </a:p>
          <a:p>
            <a:pPr marL="457200" lvl="1" indent="-233045" algn="l" rtl="0">
              <a:lnSpc>
                <a:spcPct val="100000"/>
              </a:lnSpc>
              <a:spcBef>
                <a:spcPts val="1000"/>
              </a:spcBef>
              <a:spcAft>
                <a:spcPts val="0"/>
              </a:spcAft>
              <a:buSzPct val="100000"/>
              <a:buChar char="•"/>
            </a:pPr>
            <a:r>
              <a:rPr lang="en-US" sz="1400" dirty="0"/>
              <a:t>Specialty - Specific purposes </a:t>
            </a:r>
          </a:p>
          <a:p>
            <a:pPr marL="457200" lvl="1" indent="-233045" algn="l" rtl="0">
              <a:lnSpc>
                <a:spcPct val="100000"/>
              </a:lnSpc>
              <a:spcBef>
                <a:spcPts val="1000"/>
              </a:spcBef>
              <a:spcAft>
                <a:spcPts val="0"/>
              </a:spcAft>
              <a:buSzPct val="100000"/>
              <a:buChar char="•"/>
            </a:pPr>
            <a:r>
              <a:rPr lang="en-US" sz="1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4"/>
                  </a:ext>
                </a:extLst>
              </a:rPr>
              <a:t>Capital -</a:t>
            </a:r>
            <a:r>
              <a:rPr lang="en-US" sz="1400" dirty="0"/>
              <a:t> Facility and physical needs</a:t>
            </a:r>
          </a:p>
          <a:p>
            <a:pPr marL="228600" lvl="0" indent="-233045" algn="l" rtl="0">
              <a:lnSpc>
                <a:spcPct val="100000"/>
              </a:lnSpc>
              <a:spcBef>
                <a:spcPts val="1000"/>
              </a:spcBef>
              <a:spcAft>
                <a:spcPts val="0"/>
              </a:spcAft>
              <a:buSzPct val="100000"/>
              <a:buChar char="•"/>
            </a:pPr>
            <a:r>
              <a:rPr lang="en-US" sz="1400" dirty="0"/>
              <a:t>Forever</a:t>
            </a:r>
          </a:p>
          <a:p>
            <a:pPr marL="457200" lvl="1" indent="-233045" algn="l" rtl="0">
              <a:lnSpc>
                <a:spcPct val="100000"/>
              </a:lnSpc>
              <a:spcBef>
                <a:spcPts val="1000"/>
              </a:spcBef>
              <a:spcAft>
                <a:spcPts val="0"/>
              </a:spcAft>
              <a:buSzPct val="100000"/>
              <a:buChar char="•"/>
            </a:pPr>
            <a:r>
              <a:rPr lang="en-US" sz="1400" dirty="0"/>
              <a:t>Permanent Endowment - Sustainability </a:t>
            </a:r>
          </a:p>
          <a:p>
            <a:pPr marL="685800" lvl="2" indent="-233044" algn="l" rtl="0">
              <a:lnSpc>
                <a:spcPct val="100000"/>
              </a:lnSpc>
              <a:spcBef>
                <a:spcPts val="1000"/>
              </a:spcBef>
              <a:spcAft>
                <a:spcPts val="0"/>
              </a:spcAft>
              <a:buSzPct val="100000"/>
              <a:buChar char="•"/>
            </a:pPr>
            <a:r>
              <a:rPr lang="en-US" sz="1400" dirty="0"/>
              <a:t>Outright</a:t>
            </a:r>
          </a:p>
          <a:p>
            <a:pPr marL="685800" lvl="2" indent="-233044" algn="l" rtl="0">
              <a:lnSpc>
                <a:spcPct val="100000"/>
              </a:lnSpc>
              <a:spcBef>
                <a:spcPts val="1000"/>
              </a:spcBef>
              <a:spcAft>
                <a:spcPts val="0"/>
              </a:spcAft>
              <a:buSzPct val="100000"/>
              <a:buChar char="•"/>
            </a:pPr>
            <a:r>
              <a:rPr lang="en-US" sz="1400" dirty="0"/>
              <a:t>Legacy </a:t>
            </a:r>
          </a:p>
          <a:p>
            <a:pPr marL="228600">
              <a:spcBef>
                <a:spcPts val="1000"/>
              </a:spcBef>
            </a:pPr>
            <a:r>
              <a:rPr lang="en-US" sz="1100" dirty="0">
                <a:highlight>
                  <a:srgbClr val="FFFFFF"/>
                </a:highlight>
                <a:ea typeface="Roboto"/>
                <a:cs typeface="Roboto"/>
                <a:sym typeface="Roboto"/>
              </a:rPr>
              <a:t>while each of these development efforts require a different type of conversation , the one asking has to know who they are talking to and what kind of gift they are asking for, along with understanding how the different kinds of gifts contribute to the overall capacity of the org to do its work.</a:t>
            </a:r>
            <a:endParaRPr lang="en-US" sz="1100" dirty="0"/>
          </a:p>
          <a:p>
            <a:pPr marL="228600" lvl="0" indent="0" algn="l" rtl="0">
              <a:lnSpc>
                <a:spcPct val="100000"/>
              </a:lnSpc>
              <a:spcBef>
                <a:spcPts val="1000"/>
              </a:spcBef>
              <a:spcAft>
                <a:spcPts val="0"/>
              </a:spcAft>
              <a:buNone/>
            </a:pPr>
            <a:r>
              <a:rPr lang="en-US" sz="1400" dirty="0"/>
              <a:t> </a:t>
            </a: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3</a:t>
            </a:fld>
            <a:endParaRPr lang="en-US" dirty="0"/>
          </a:p>
        </p:txBody>
      </p:sp>
    </p:spTree>
    <p:extLst>
      <p:ext uri="{BB962C8B-B14F-4D97-AF65-F5344CB8AC3E}">
        <p14:creationId xmlns:p14="http://schemas.microsoft.com/office/powerpoint/2010/main" val="4294618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cycle information on the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555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cycle on the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193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40677" algn="l" rtl="0">
              <a:lnSpc>
                <a:spcPct val="130000"/>
              </a:lnSpc>
              <a:spcBef>
                <a:spcPts val="0"/>
              </a:spcBef>
              <a:spcAft>
                <a:spcPts val="0"/>
              </a:spcAft>
              <a:buSzPts val="1765"/>
              <a:buChar char="•"/>
            </a:pPr>
            <a:r>
              <a:rPr lang="en-US" sz="1200" dirty="0"/>
              <a:t>No cost to the donor now</a:t>
            </a:r>
          </a:p>
          <a:p>
            <a:pPr marL="457200" lvl="0" indent="-340677" algn="l" rtl="0">
              <a:lnSpc>
                <a:spcPct val="130000"/>
              </a:lnSpc>
              <a:spcBef>
                <a:spcPts val="0"/>
              </a:spcBef>
              <a:spcAft>
                <a:spcPts val="0"/>
              </a:spcAft>
              <a:buSzPts val="1765"/>
              <a:buChar char="•"/>
            </a:pPr>
            <a:r>
              <a:rPr lang="en-US" sz="1200" dirty="0"/>
              <a:t>Legacy donors are most often already committed annual donors</a:t>
            </a:r>
          </a:p>
          <a:p>
            <a:pPr marL="457200" lvl="0" indent="-340677" algn="l" rtl="0">
              <a:lnSpc>
                <a:spcPct val="130000"/>
              </a:lnSpc>
              <a:spcBef>
                <a:spcPts val="0"/>
              </a:spcBef>
              <a:spcAft>
                <a:spcPts val="0"/>
              </a:spcAft>
              <a:buSzPts val="1765"/>
              <a:buChar char="•"/>
            </a:pPr>
            <a:r>
              <a:rPr lang="en-US" dirty="0"/>
              <a:t>C</a:t>
            </a:r>
            <a:r>
              <a:rPr lang="en-US" sz="1200" dirty="0"/>
              <a:t>ultivation and education is needed for the donor to understand what a legacy gift is and how to make it </a:t>
            </a:r>
          </a:p>
          <a:p>
            <a:pPr marL="457200" lvl="0" indent="-340677" algn="l" rtl="0">
              <a:lnSpc>
                <a:spcPct val="130000"/>
              </a:lnSpc>
              <a:spcBef>
                <a:spcPts val="0"/>
              </a:spcBef>
              <a:spcAft>
                <a:spcPts val="0"/>
              </a:spcAft>
              <a:buSzPts val="1765"/>
              <a:buChar char="•"/>
            </a:pPr>
            <a:r>
              <a:rPr lang="en-US" dirty="0"/>
              <a:t>Work on building a stronger relationship with our donors – have deeper conversations rather than just asking donor to increase what they gave last year as is usually done in annual campaign</a:t>
            </a:r>
            <a:endParaRPr lang="en-US" sz="1200" dirty="0"/>
          </a:p>
          <a:p>
            <a:pPr marL="457200" indent="-340677">
              <a:lnSpc>
                <a:spcPct val="130000"/>
              </a:lnSpc>
              <a:buSzPts val="1765"/>
              <a:buFontTx/>
              <a:buChar char="•"/>
            </a:pPr>
            <a:r>
              <a:rPr lang="en-US" sz="1200" dirty="0"/>
              <a:t>Sometimes legacy commitments require more than one conversation and donors need time to talk to advisors and family before agreeing to make a commitment</a:t>
            </a:r>
          </a:p>
          <a:p>
            <a:pPr marL="457200" indent="-340677">
              <a:lnSpc>
                <a:spcPct val="130000"/>
              </a:lnSpc>
              <a:buSzPts val="1765"/>
              <a:buFontTx/>
              <a:buChar char="•"/>
            </a:pPr>
            <a:r>
              <a:rPr lang="en-US" dirty="0"/>
              <a:t>First step is to secure a letter of intent and give the donor time to determine the appropriate vehicle for their gift</a:t>
            </a:r>
            <a:endParaRPr lang="en-US" sz="1200" dirty="0"/>
          </a:p>
          <a:p>
            <a:pPr marL="457200" lvl="0" indent="-340677" algn="l" rtl="0">
              <a:lnSpc>
                <a:spcPct val="130000"/>
              </a:lnSpc>
              <a:spcBef>
                <a:spcPts val="0"/>
              </a:spcBef>
              <a:spcAft>
                <a:spcPts val="0"/>
              </a:spcAft>
              <a:buSzPts val="1765"/>
              <a:buChar char="•"/>
            </a:pPr>
            <a:r>
              <a:rPr lang="en-US" dirty="0"/>
              <a:t>Donors must be stewarded several times every year for their lifetime to make sure they feel appreciated, stay engaged, understand the impact their legacy gift will have – so they don’t change their mind </a:t>
            </a:r>
            <a:endParaRPr lang="en-US" sz="1200" dirty="0"/>
          </a:p>
          <a:p>
            <a:pPr marL="457200" lvl="0" indent="-340677" algn="l" rtl="0">
              <a:lnSpc>
                <a:spcPct val="130000"/>
              </a:lnSpc>
              <a:spcBef>
                <a:spcPts val="0"/>
              </a:spcBef>
              <a:spcAft>
                <a:spcPts val="0"/>
              </a:spcAft>
              <a:buSzPts val="1765"/>
              <a:buChar char="•"/>
            </a:pPr>
            <a:r>
              <a:rPr lang="en-US" dirty="0"/>
              <a:t>Must have a second conversation with the donor at the appropriate time to move them to legally put their commitment in place. </a:t>
            </a:r>
          </a:p>
        </p:txBody>
      </p:sp>
      <p:sp>
        <p:nvSpPr>
          <p:cNvPr id="4" name="Slide Number Placeholder 3"/>
          <p:cNvSpPr>
            <a:spLocks noGrp="1"/>
          </p:cNvSpPr>
          <p:nvPr>
            <p:ph type="sldNum" sz="quarter" idx="5"/>
          </p:nvPr>
        </p:nvSpPr>
        <p:spPr/>
        <p:txBody>
          <a:bodyPr/>
          <a:lstStyle/>
          <a:p>
            <a:fld id="{798C5307-140F-447F-BCBA-BB92E3A2906B}" type="slidenum">
              <a:rPr lang="en-US" smtClean="0"/>
              <a:t>6</a:t>
            </a:fld>
            <a:endParaRPr lang="en-US" dirty="0"/>
          </a:p>
        </p:txBody>
      </p:sp>
    </p:spTree>
    <p:extLst>
      <p:ext uri="{BB962C8B-B14F-4D97-AF65-F5344CB8AC3E}">
        <p14:creationId xmlns:p14="http://schemas.microsoft.com/office/powerpoint/2010/main" val="1088451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gn="l" rtl="0">
              <a:lnSpc>
                <a:spcPct val="100000"/>
              </a:lnSpc>
              <a:spcBef>
                <a:spcPts val="0"/>
              </a:spcBef>
              <a:spcAft>
                <a:spcPts val="0"/>
              </a:spcAft>
              <a:buSzPts val="1800"/>
              <a:buChar char="•"/>
            </a:pPr>
            <a:r>
              <a:rPr lang="en-US" dirty="0"/>
              <a:t>Legacy donors can be of any age</a:t>
            </a:r>
          </a:p>
          <a:p>
            <a:pPr marL="228600" lvl="0" indent="-228600" algn="l" rtl="0">
              <a:lnSpc>
                <a:spcPct val="100000"/>
              </a:lnSpc>
              <a:spcBef>
                <a:spcPts val="0"/>
              </a:spcBef>
              <a:spcAft>
                <a:spcPts val="0"/>
              </a:spcAft>
              <a:buSzPts val="1800"/>
              <a:buChar char="•"/>
            </a:pPr>
            <a:r>
              <a:rPr lang="en-US" dirty="0"/>
              <a:t>Long-term consistent donors and volunteers make the best prospects</a:t>
            </a:r>
          </a:p>
          <a:p>
            <a:pPr marL="228600" lvl="0" indent="-228600" algn="l" rtl="0">
              <a:lnSpc>
                <a:spcPct val="100000"/>
              </a:lnSpc>
              <a:spcBef>
                <a:spcPts val="1000"/>
              </a:spcBef>
              <a:spcAft>
                <a:spcPts val="0"/>
              </a:spcAft>
              <a:buSzPts val="1800"/>
              <a:buChar char="•"/>
            </a:pPr>
            <a:r>
              <a:rPr lang="en-US" dirty="0"/>
              <a:t>YOU  can help us  identify donors who are already connected to and committed to the work we do</a:t>
            </a:r>
          </a:p>
          <a:p>
            <a:pPr marL="228600" lvl="0" indent="-228600" algn="l" rtl="0">
              <a:lnSpc>
                <a:spcPct val="100000"/>
              </a:lnSpc>
              <a:spcBef>
                <a:spcPts val="1000"/>
              </a:spcBef>
              <a:spcAft>
                <a:spcPts val="0"/>
              </a:spcAft>
              <a:buSzPts val="1800"/>
              <a:buChar char="•"/>
            </a:pPr>
            <a:r>
              <a:rPr lang="en-US" dirty="0"/>
              <a:t>YOU can help identify donors who care about the Jewish future and the next generation</a:t>
            </a:r>
          </a:p>
          <a:p>
            <a:pPr marL="228600" lvl="0" indent="-228600" algn="l" rtl="0">
              <a:lnSpc>
                <a:spcPct val="100000"/>
              </a:lnSpc>
              <a:spcBef>
                <a:spcPts val="1000"/>
              </a:spcBef>
              <a:spcAft>
                <a:spcPts val="0"/>
              </a:spcAft>
              <a:buSzPts val="1800"/>
              <a:buChar char="•"/>
            </a:pPr>
            <a:r>
              <a:rPr lang="en-US" dirty="0"/>
              <a:t>YOU can help us identify individuals who want the impact we have had on their life to be available to others. </a:t>
            </a:r>
          </a:p>
          <a:p>
            <a:pPr marL="228600" lvl="0" indent="-228600" algn="l" rtl="0">
              <a:lnSpc>
                <a:spcPct val="100000"/>
              </a:lnSpc>
              <a:spcBef>
                <a:spcPts val="1000"/>
              </a:spcBef>
              <a:spcAft>
                <a:spcPts val="0"/>
              </a:spcAft>
              <a:buSzPts val="1800"/>
              <a:buChar char="•"/>
            </a:pPr>
            <a:r>
              <a:rPr lang="en-US" dirty="0"/>
              <a:t>Please Share information about prospects interests or backgrounds that might be helpful </a:t>
            </a:r>
          </a:p>
          <a:p>
            <a:pPr marL="228600" lvl="0" indent="-228600" algn="l" rtl="0">
              <a:lnSpc>
                <a:spcPct val="100000"/>
              </a:lnSpc>
              <a:spcBef>
                <a:spcPts val="1000"/>
              </a:spcBef>
              <a:spcAft>
                <a:spcPts val="0"/>
              </a:spcAft>
              <a:buSzPts val="1800"/>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7"/>
                  </a:ext>
                </a:extLst>
              </a:rPr>
              <a:t>Pass on helpful i</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8"/>
                  </a:ext>
                </a:extLst>
              </a:rPr>
              <a:t>nformation</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9"/>
                  </a:ext>
                </a:extLst>
              </a:rPr>
              <a:t> about a potential donor that you learn in conversation such as the sale of a business, the sale of a 2nd home, active estate planning etc.</a:t>
            </a:r>
            <a:r>
              <a:rPr lang="en-US" dirty="0"/>
              <a:t> [</a:t>
            </a:r>
            <a:r>
              <a:rPr lang="en-US" dirty="0">
                <a:highlight>
                  <a:srgbClr val="FFFF00"/>
                </a:highlight>
              </a:rPr>
              <a:t>See Planned Giving Conversational Clues.</a:t>
            </a:r>
            <a:r>
              <a:rPr lang="en-US" dirty="0"/>
              <a:t>]</a:t>
            </a: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7</a:t>
            </a:fld>
            <a:endParaRPr lang="en-US" dirty="0"/>
          </a:p>
        </p:txBody>
      </p:sp>
    </p:spTree>
    <p:extLst>
      <p:ext uri="{BB962C8B-B14F-4D97-AF65-F5344CB8AC3E}">
        <p14:creationId xmlns:p14="http://schemas.microsoft.com/office/powerpoint/2010/main" val="2482455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gn="l" rtl="0">
              <a:lnSpc>
                <a:spcPct val="100000"/>
              </a:lnSpc>
              <a:spcBef>
                <a:spcPts val="0"/>
              </a:spcBef>
              <a:spcAft>
                <a:spcPts val="0"/>
              </a:spcAft>
              <a:buSzPts val="1800"/>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0"/>
                  </a:ext>
                </a:extLst>
              </a:rPr>
              <a:t>Learn the donor’s story</a:t>
            </a:r>
            <a:endParaRPr lang="en-US" dirty="0"/>
          </a:p>
          <a:p>
            <a:pPr marL="228600" lvl="0" indent="-228600" algn="l" rtl="0">
              <a:lnSpc>
                <a:spcPct val="100000"/>
              </a:lnSpc>
              <a:spcBef>
                <a:spcPts val="1000"/>
              </a:spcBef>
              <a:spcAft>
                <a:spcPts val="0"/>
              </a:spcAft>
              <a:buSzPts val="1800"/>
              <a:buChar char="•"/>
            </a:pPr>
            <a:r>
              <a:rPr lang="en-US" dirty="0"/>
              <a:t>Nurture the relationship</a:t>
            </a:r>
          </a:p>
          <a:p>
            <a:pPr marL="228600" lvl="0" indent="-228600" algn="l" rtl="0">
              <a:lnSpc>
                <a:spcPct val="100000"/>
              </a:lnSpc>
              <a:spcBef>
                <a:spcPts val="1000"/>
              </a:spcBef>
              <a:spcAft>
                <a:spcPts val="0"/>
              </a:spcAft>
              <a:buSzPts val="1800"/>
              <a:buChar char="•"/>
            </a:pPr>
            <a:r>
              <a:rPr lang="en-US" dirty="0"/>
              <a:t>Invite prospects to events and programs</a:t>
            </a:r>
          </a:p>
          <a:p>
            <a:pPr marL="228600" lvl="0" indent="-228600" algn="l" rtl="0">
              <a:lnSpc>
                <a:spcPct val="100000"/>
              </a:lnSpc>
              <a:spcBef>
                <a:spcPts val="1000"/>
              </a:spcBef>
              <a:spcAft>
                <a:spcPts val="0"/>
              </a:spcAft>
              <a:buSzPts val="1800"/>
              <a:buChar char="•"/>
            </a:pPr>
            <a:r>
              <a:rPr lang="en-US" dirty="0"/>
              <a:t>Educate about the importance of building our endowment</a:t>
            </a:r>
          </a:p>
          <a:p>
            <a:pPr marL="228600" lvl="0" indent="-228600" algn="l" rtl="0">
              <a:lnSpc>
                <a:spcPct val="100000"/>
              </a:lnSpc>
              <a:spcBef>
                <a:spcPts val="1000"/>
              </a:spcBef>
              <a:spcAft>
                <a:spcPts val="0"/>
              </a:spcAft>
              <a:buSzPts val="1800"/>
              <a:buChar char="•"/>
            </a:pPr>
            <a:r>
              <a:rPr lang="en-US" dirty="0"/>
              <a:t>Educate about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1"/>
                  </a:ext>
                </a:extLst>
              </a:rPr>
              <a:t>legacy giving and the </a:t>
            </a:r>
            <a:r>
              <a:rPr lang="en-US" dirty="0"/>
              <a:t>LIFE &amp; LEGACY initiative </a:t>
            </a:r>
          </a:p>
          <a:p>
            <a:pPr marL="228600" lvl="0" indent="-228600" algn="l" rtl="0">
              <a:lnSpc>
                <a:spcPct val="100000"/>
              </a:lnSpc>
              <a:spcBef>
                <a:spcPts val="1000"/>
              </a:spcBef>
              <a:spcAft>
                <a:spcPts val="1000"/>
              </a:spcAft>
              <a:buSzPts val="1800"/>
              <a:buChar char="•"/>
            </a:pPr>
            <a:r>
              <a:rPr lang="en-US" dirty="0"/>
              <a:t>Share your story about your involvement and why you became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2"/>
                  </a:ext>
                </a:extLst>
              </a:rPr>
              <a:t>a </a:t>
            </a:r>
            <a:r>
              <a:rPr lang="en-US" dirty="0"/>
              <a:t>legacy donor</a:t>
            </a: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8</a:t>
            </a:fld>
            <a:endParaRPr lang="en-US" dirty="0"/>
          </a:p>
        </p:txBody>
      </p:sp>
    </p:spTree>
    <p:extLst>
      <p:ext uri="{BB962C8B-B14F-4D97-AF65-F5344CB8AC3E}">
        <p14:creationId xmlns:p14="http://schemas.microsoft.com/office/powerpoint/2010/main" val="2632475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rtl="0">
              <a:lnSpc>
                <a:spcPct val="100000"/>
              </a:lnSpc>
              <a:spcBef>
                <a:spcPts val="0"/>
              </a:spcBef>
              <a:spcAft>
                <a:spcPts val="0"/>
              </a:spcAft>
              <a:buSzPts val="1800"/>
            </a:pPr>
            <a:r>
              <a:rPr lang="en-US" dirty="0"/>
              <a:t>The legacy conversation involves several steps</a:t>
            </a:r>
          </a:p>
          <a:p>
            <a:pPr lvl="0" algn="l" rtl="0">
              <a:lnSpc>
                <a:spcPct val="100000"/>
              </a:lnSpc>
              <a:spcBef>
                <a:spcPts val="0"/>
              </a:spcBef>
              <a:spcAft>
                <a:spcPts val="0"/>
              </a:spcAft>
              <a:buSzPts val="1800"/>
            </a:pPr>
            <a:endParaRPr lang="en-US" dirty="0"/>
          </a:p>
          <a:p>
            <a:pPr marL="228600" lvl="0" indent="-228600" algn="l" rtl="0">
              <a:lnSpc>
                <a:spcPct val="100000"/>
              </a:lnSpc>
              <a:spcBef>
                <a:spcPts val="0"/>
              </a:spcBef>
              <a:spcAft>
                <a:spcPts val="0"/>
              </a:spcAft>
              <a:buSzPts val="1800"/>
              <a:buChar char="•"/>
            </a:pPr>
            <a:r>
              <a:rPr lang="en-US" dirty="0"/>
              <a:t> First we ask some meaningful conversations to get the donor/member sharing why our organization is important to them and the impact it has had on their life</a:t>
            </a:r>
          </a:p>
          <a:p>
            <a:pPr marL="228600" lvl="0" indent="-228600" algn="l" rtl="0">
              <a:lnSpc>
                <a:spcPct val="100000"/>
              </a:lnSpc>
              <a:spcBef>
                <a:spcPts val="0"/>
              </a:spcBef>
              <a:spcAft>
                <a:spcPts val="0"/>
              </a:spcAft>
              <a:buSzPts val="1800"/>
              <a:buChar char="•"/>
            </a:pPr>
            <a:r>
              <a:rPr lang="en-US" dirty="0"/>
              <a:t>This is so we can better understand their connection to us</a:t>
            </a:r>
          </a:p>
          <a:p>
            <a:pPr marL="228600" lvl="0" indent="-228600" algn="l" rtl="0">
              <a:lnSpc>
                <a:spcPct val="100000"/>
              </a:lnSpc>
              <a:spcBef>
                <a:spcPts val="0"/>
              </a:spcBef>
              <a:spcAft>
                <a:spcPts val="0"/>
              </a:spcAft>
              <a:buSzPts val="1800"/>
              <a:buChar char="•"/>
            </a:pPr>
            <a:r>
              <a:rPr lang="en-US" dirty="0"/>
              <a:t>Once we have this understanding, then we ask them to join us in leaving a legacy</a:t>
            </a:r>
          </a:p>
          <a:p>
            <a:pPr marL="228600" lvl="0" indent="-228600" algn="l" rtl="0">
              <a:lnSpc>
                <a:spcPct val="100000"/>
              </a:lnSpc>
              <a:spcBef>
                <a:spcPts val="0"/>
              </a:spcBef>
              <a:spcAft>
                <a:spcPts val="0"/>
              </a:spcAft>
              <a:buSzPts val="1800"/>
              <a:buChar char="•"/>
            </a:pPr>
            <a:r>
              <a:rPr lang="en-US" dirty="0"/>
              <a:t>Waiting for their response can be challenging, but we want to be silent and give them time to think.  We don’t need to keep pitching the concept to them</a:t>
            </a:r>
          </a:p>
          <a:p>
            <a:pPr marL="228600" lvl="0" indent="-228600" algn="l" rtl="0">
              <a:lnSpc>
                <a:spcPct val="100000"/>
              </a:lnSpc>
              <a:spcBef>
                <a:spcPts val="0"/>
              </a:spcBef>
              <a:spcAft>
                <a:spcPts val="0"/>
              </a:spcAft>
              <a:buSzPts val="1800"/>
              <a:buChar char="•"/>
            </a:pPr>
            <a:r>
              <a:rPr lang="en-US" dirty="0"/>
              <a:t>Once they response, then we can complete the conversation with them – either sharing the letter of intent form, answering questions they might have, agreeing to have a second conversation after they have thought about it.</a:t>
            </a:r>
          </a:p>
          <a:p>
            <a:pPr marL="228600" lvl="0" indent="-228600" algn="l" rtl="0">
              <a:lnSpc>
                <a:spcPct val="100000"/>
              </a:lnSpc>
              <a:spcBef>
                <a:spcPts val="0"/>
              </a:spcBef>
              <a:spcAft>
                <a:spcPts val="0"/>
              </a:spcAft>
              <a:buSzPts val="1800"/>
              <a:buChar char="•"/>
            </a:pPr>
            <a:r>
              <a:rPr lang="en-US" dirty="0"/>
              <a:t>Ultimately our goal is to secure an intent form. </a:t>
            </a:r>
          </a:p>
          <a:p>
            <a:pPr marL="228600" lvl="0" indent="-228600" algn="l" rtl="0">
              <a:lnSpc>
                <a:spcPct val="100000"/>
              </a:lnSpc>
              <a:spcBef>
                <a:spcPts val="0"/>
              </a:spcBef>
              <a:spcAft>
                <a:spcPts val="0"/>
              </a:spcAft>
              <a:buSzPts val="1800"/>
              <a:buChar char="•"/>
            </a:pPr>
            <a:r>
              <a:rPr lang="en-US" dirty="0"/>
              <a:t>If you are willing to help us have legacy conversations, we can provide you with the additional training and resources you need to get comfortable. </a:t>
            </a:r>
          </a:p>
          <a:p>
            <a:pPr marL="228600" lvl="0" indent="-228600" algn="l" rtl="0">
              <a:lnSpc>
                <a:spcPct val="100000"/>
              </a:lnSpc>
              <a:spcBef>
                <a:spcPts val="0"/>
              </a:spcBef>
              <a:spcAft>
                <a:spcPts val="0"/>
              </a:spcAft>
              <a:buSzPts val="1800"/>
              <a:buChar char="•"/>
            </a:pPr>
            <a:r>
              <a:rPr lang="en-US" dirty="0"/>
              <a:t>It is fun and rewarding and another way for you to leave a legacy. </a:t>
            </a:r>
          </a:p>
        </p:txBody>
      </p:sp>
      <p:sp>
        <p:nvSpPr>
          <p:cNvPr id="4" name="Slide Number Placeholder 3"/>
          <p:cNvSpPr>
            <a:spLocks noGrp="1"/>
          </p:cNvSpPr>
          <p:nvPr>
            <p:ph type="sldNum" sz="quarter" idx="5"/>
          </p:nvPr>
        </p:nvSpPr>
        <p:spPr/>
        <p:txBody>
          <a:bodyPr/>
          <a:lstStyle/>
          <a:p>
            <a:fld id="{798C5307-140F-447F-BCBA-BB92E3A2906B}" type="slidenum">
              <a:rPr lang="en-US" smtClean="0"/>
              <a:t>9</a:t>
            </a:fld>
            <a:endParaRPr lang="en-US" dirty="0"/>
          </a:p>
        </p:txBody>
      </p:sp>
    </p:spTree>
    <p:extLst>
      <p:ext uri="{BB962C8B-B14F-4D97-AF65-F5344CB8AC3E}">
        <p14:creationId xmlns:p14="http://schemas.microsoft.com/office/powerpoint/2010/main" val="1336161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endParaRPr lang="en-US"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370622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dirty="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dirty="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dirty="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936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dirty="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dirty="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dirty="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dirty="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09807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r>
              <a:rPr lang="en-US" sz="5400"/>
              <a:t>Click to edit Master title style</a:t>
            </a:r>
            <a:endParaRPr lang="en-US" sz="5400" dirty="0"/>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US">
                <a:solidFill>
                  <a:schemeClr val="accent1"/>
                </a:solidFill>
              </a:rPr>
              <a:t>Click to edit Master subtitle style</a:t>
            </a:r>
            <a:endParaRPr lang="en-US" dirty="0">
              <a:solidFill>
                <a:schemeClr val="accent1"/>
              </a:solidFill>
            </a:endParaRP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dirty="0"/>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dirty="0"/>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244D815C-8BF3-4ECF-A945-A2A7C2983AF9}" type="slidenum">
              <a:rPr lang="en-US" smtClean="0"/>
              <a:pPr/>
              <a:t>‹#›</a:t>
            </a:fld>
            <a:endParaRPr lang="en-US" dirty="0"/>
          </a:p>
        </p:txBody>
      </p:sp>
    </p:spTree>
    <p:extLst>
      <p:ext uri="{BB962C8B-B14F-4D97-AF65-F5344CB8AC3E}">
        <p14:creationId xmlns:p14="http://schemas.microsoft.com/office/powerpoint/2010/main" val="2134676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dirty="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4367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dirty="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9993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r>
              <a:rPr lang="en-US" sz="6000"/>
              <a:t>Click to edit Master title style</a:t>
            </a:r>
            <a:endParaRPr lang="en-US" sz="6000" dirty="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US"/>
              <a:t>Click to edit Master subtitle style</a:t>
            </a:r>
            <a:endParaRPr lang="en-US" dirty="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dirty="0"/>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dirty="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dirty="0"/>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2722F022-211C-4882-844C-086FEA6806AA}"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840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dirty="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dirty="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921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dirty="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dirty="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7375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dirty="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endParaRPr lang="en-US" dirty="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endParaRPr lang="en-US" dirty="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704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7199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dirty="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0906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dirty="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hf hdr="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83891" y="753034"/>
            <a:ext cx="7868872" cy="3887390"/>
          </a:xfrm>
        </p:spPr>
        <p:txBody>
          <a:bodyPr>
            <a:noAutofit/>
          </a:bodyPr>
          <a:lstStyle/>
          <a:p>
            <a:r>
              <a:rPr lang="en-US" sz="5800" dirty="0"/>
              <a:t>Financial Resource Development &amp; </a:t>
            </a:r>
            <a:br>
              <a:rPr lang="en-US" sz="5800" dirty="0"/>
            </a:br>
            <a:br>
              <a:rPr lang="en-US" sz="5800" dirty="0"/>
            </a:br>
            <a:r>
              <a:rPr lang="en-US" sz="5800" dirty="0"/>
              <a:t>The Board’s Role in Securing Legacy Gifts</a:t>
            </a:r>
          </a:p>
        </p:txBody>
      </p:sp>
      <p:pic>
        <p:nvPicPr>
          <p:cNvPr id="5" name="Picture Placeholder 4" descr="A picture containing mountain, sky, outdoor, nature, sunrise ">
            <a:extLst>
              <a:ext uri="{FF2B5EF4-FFF2-40B4-BE49-F238E27FC236}">
                <a16:creationId xmlns:a16="http://schemas.microsoft.com/office/drawing/2014/main" id="{A33E67C0-6C95-48DB-97CC-8CE8D36C05F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8113533" y="0"/>
            <a:ext cx="4082983" cy="6858000"/>
          </a:xfrm>
        </p:spPr>
      </p:pic>
      <p:pic>
        <p:nvPicPr>
          <p:cNvPr id="3" name="Picture 2">
            <a:extLst>
              <a:ext uri="{FF2B5EF4-FFF2-40B4-BE49-F238E27FC236}">
                <a16:creationId xmlns:a16="http://schemas.microsoft.com/office/drawing/2014/main" id="{DFED4B63-03D4-FEC0-899B-47466A48974B}"/>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272071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6B9F8E7-EAA1-4B1C-BC13-EEB5C78CF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8A7734B-518B-46E3-AF41-1134F2FF7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10986228" cy="1501327"/>
          </a:xfrm>
        </p:spPr>
        <p:txBody>
          <a:bodyPr vert="horz" lIns="91440" tIns="45720" rIns="91440" bIns="45720" rtlCol="0" anchor="b">
            <a:normAutofit/>
          </a:bodyPr>
          <a:lstStyle/>
          <a:p>
            <a:r>
              <a:rPr lang="en-US" spc="-40" dirty="0">
                <a:solidFill>
                  <a:srgbClr val="FFFFFF"/>
                </a:solidFill>
              </a:rPr>
              <a:t>Effective Stewardship </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6165081" y="2835021"/>
            <a:ext cx="5610113" cy="3284359"/>
          </a:xfrm>
        </p:spPr>
        <p:txBody>
          <a:bodyPr vert="horz" lIns="91440" tIns="45720" rIns="91440" bIns="45720" rtlCol="0">
            <a:normAutofit/>
          </a:bodyPr>
          <a:lstStyle/>
          <a:p>
            <a:pPr marL="571500" indent="-228600">
              <a:buFont typeface="Arial" panose="020B0604020202020204" pitchFamily="34" charset="0"/>
              <a:buChar char="•"/>
            </a:pPr>
            <a:r>
              <a:rPr lang="en-US" b="1" dirty="0">
                <a:solidFill>
                  <a:schemeClr val="accent6"/>
                </a:solidFill>
              </a:rPr>
              <a:t>Care</a:t>
            </a:r>
            <a:r>
              <a:rPr lang="en-US" dirty="0"/>
              <a:t> – personal connections</a:t>
            </a:r>
          </a:p>
          <a:p>
            <a:pPr marL="571500" indent="-228600">
              <a:buFont typeface="Arial" panose="020B0604020202020204" pitchFamily="34" charset="0"/>
              <a:buChar char="•"/>
            </a:pPr>
            <a:r>
              <a:rPr lang="en-US" b="1" dirty="0">
                <a:solidFill>
                  <a:schemeClr val="accent6"/>
                </a:solidFill>
              </a:rPr>
              <a:t>Share</a:t>
            </a:r>
            <a:r>
              <a:rPr lang="en-US" dirty="0"/>
              <a:t> – lists &amp; testimonials</a:t>
            </a:r>
          </a:p>
          <a:p>
            <a:pPr marL="571500" indent="-228600">
              <a:buFont typeface="Arial" panose="020B0604020202020204" pitchFamily="34" charset="0"/>
              <a:buChar char="•"/>
            </a:pPr>
            <a:r>
              <a:rPr lang="en-US" b="1" dirty="0">
                <a:solidFill>
                  <a:schemeClr val="accent6"/>
                </a:solidFill>
              </a:rPr>
              <a:t>Invite </a:t>
            </a:r>
            <a:r>
              <a:rPr lang="en-US" dirty="0"/>
              <a:t>– events for legacy donors</a:t>
            </a:r>
          </a:p>
          <a:p>
            <a:pPr marL="571500" indent="-228600">
              <a:buFont typeface="Arial" panose="020B0604020202020204" pitchFamily="34" charset="0"/>
              <a:buChar char="•"/>
            </a:pPr>
            <a:r>
              <a:rPr lang="en-US" b="1" dirty="0">
                <a:solidFill>
                  <a:schemeClr val="accent6"/>
                </a:solidFill>
              </a:rPr>
              <a:t>Honor</a:t>
            </a:r>
            <a:r>
              <a:rPr lang="en-US" dirty="0"/>
              <a:t> – honor donors at organizational events </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smtClean="0"/>
              <a:pPr lvl="0">
                <a:spcAft>
                  <a:spcPts val="600"/>
                </a:spcAft>
              </a:pPr>
              <a:t>10</a:t>
            </a:fld>
            <a:endParaRPr lang="en-US" noProof="0"/>
          </a:p>
        </p:txBody>
      </p:sp>
      <p:pic>
        <p:nvPicPr>
          <p:cNvPr id="6" name="Picture 5">
            <a:extLst>
              <a:ext uri="{FF2B5EF4-FFF2-40B4-BE49-F238E27FC236}">
                <a16:creationId xmlns:a16="http://schemas.microsoft.com/office/drawing/2014/main" id="{45EFB4FD-2466-54B9-8254-53123F9D2869}"/>
              </a:ext>
            </a:extLst>
          </p:cNvPr>
          <p:cNvPicPr>
            <a:picLocks noChangeAspect="1"/>
          </p:cNvPicPr>
          <p:nvPr/>
        </p:nvPicPr>
        <p:blipFill>
          <a:blip r:embed="rId3"/>
          <a:stretch>
            <a:fillRect/>
          </a:stretch>
        </p:blipFill>
        <p:spPr>
          <a:xfrm>
            <a:off x="27575" y="2442026"/>
            <a:ext cx="6068425" cy="4070350"/>
          </a:xfrm>
          <a:prstGeom prst="rect">
            <a:avLst/>
          </a:prstGeom>
        </p:spPr>
      </p:pic>
      <p:pic>
        <p:nvPicPr>
          <p:cNvPr id="2" name="Picture 1">
            <a:extLst>
              <a:ext uri="{FF2B5EF4-FFF2-40B4-BE49-F238E27FC236}">
                <a16:creationId xmlns:a16="http://schemas.microsoft.com/office/drawing/2014/main" id="{3075808A-3C02-0D80-0FBD-AA01AC1B6221}"/>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1392821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11204599" cy="1501327"/>
          </a:xfrm>
        </p:spPr>
        <p:txBody>
          <a:bodyPr>
            <a:normAutofit/>
          </a:bodyPr>
          <a:lstStyle/>
          <a:p>
            <a:r>
              <a:rPr lang="en-US" sz="4000" dirty="0" err="1"/>
              <a:t>Formalizaton</a:t>
            </a:r>
            <a:r>
              <a:rPr lang="en-US" sz="4000" dirty="0"/>
              <a:t> </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301843" y="2899186"/>
            <a:ext cx="6551802" cy="3284359"/>
          </a:xfrm>
        </p:spPr>
        <p:txBody>
          <a:bodyPr>
            <a:normAutofit/>
          </a:bodyPr>
          <a:lstStyle/>
          <a:p>
            <a:r>
              <a:rPr lang="en-US" sz="3000" dirty="0"/>
              <a:t>Moving the donor to legally put their legacy commitment in place </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11</a:t>
            </a:fld>
            <a:endParaRPr lang="en-US" noProof="0" dirty="0"/>
          </a:p>
        </p:txBody>
      </p:sp>
      <p:pic>
        <p:nvPicPr>
          <p:cNvPr id="1026" name="Picture 2" descr="Free Images : writing, hand, finger, cash, legal, document, documents,  homework, signature, entrepreneur, attorney, jurist 2500x1408 - - 811631 -  Free stock photos - PxHere">
            <a:extLst>
              <a:ext uri="{FF2B5EF4-FFF2-40B4-BE49-F238E27FC236}">
                <a16:creationId xmlns:a16="http://schemas.microsoft.com/office/drawing/2014/main" id="{A6E356A6-D33B-69EA-0879-74CBF497FB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6" y="2805265"/>
            <a:ext cx="4972050" cy="27936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86C8620-3668-5FB2-B7A5-E2A3E1186437}"/>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3573301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CEDF55B-0D10-4377-A610-3ECDC2BEF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C718DDB-43B9-476D-AB6F-D86C8CF2F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7977" y="0"/>
            <a:ext cx="7154023"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598041" y="365124"/>
            <a:ext cx="5837337" cy="1564685"/>
          </a:xfrm>
        </p:spPr>
        <p:txBody>
          <a:bodyPr vert="horz" lIns="91440" tIns="45720" rIns="91440" bIns="45720" rtlCol="0" anchor="b">
            <a:normAutofit/>
          </a:bodyPr>
          <a:lstStyle/>
          <a:p>
            <a:r>
              <a:rPr lang="en-US" sz="3400" spc="-40">
                <a:solidFill>
                  <a:srgbClr val="FFFFFF"/>
                </a:solidFill>
              </a:rPr>
              <a:t>Which part of the legacy development cycle is most comfortable for you? </a:t>
            </a:r>
          </a:p>
        </p:txBody>
      </p:sp>
      <p:pic>
        <p:nvPicPr>
          <p:cNvPr id="7" name="Picture Placeholder 6" descr="Hands holding a seedling&#10;&#10;Description automatically generated with medium confidence">
            <a:extLst>
              <a:ext uri="{FF2B5EF4-FFF2-40B4-BE49-F238E27FC236}">
                <a16:creationId xmlns:a16="http://schemas.microsoft.com/office/drawing/2014/main" id="{5D64FE63-F30F-926B-A730-A80AE31AE36E}"/>
              </a:ext>
            </a:extLst>
          </p:cNvPr>
          <p:cNvPicPr>
            <a:picLocks noGrp="1" noChangeAspect="1"/>
          </p:cNvPicPr>
          <p:nvPr>
            <p:ph type="pic" sz="quarter" idx="13"/>
          </p:nvPr>
        </p:nvPicPr>
        <p:blipFill rotWithShape="1">
          <a:blip r:embed="rId3"/>
          <a:srcRect l="22724" r="22414" b="1"/>
          <a:stretch/>
        </p:blipFill>
        <p:spPr>
          <a:xfrm>
            <a:off x="20" y="10"/>
            <a:ext cx="5067279" cy="6857990"/>
          </a:xfrm>
          <a:prstGeom prst="rect">
            <a:avLst/>
          </a:prstGeom>
        </p:spPr>
      </p:pic>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725236" y="2737821"/>
            <a:ext cx="5710142" cy="3463963"/>
          </a:xfrm>
        </p:spPr>
        <p:txBody>
          <a:bodyPr vert="horz" lIns="91440" tIns="45720" rIns="91440" bIns="45720" rtlCol="0">
            <a:normAutofit/>
          </a:bodyPr>
          <a:lstStyle/>
          <a:p>
            <a:pPr marL="571500" indent="-228600">
              <a:buFont typeface="Arial" panose="020B0604020202020204" pitchFamily="34" charset="0"/>
              <a:buChar char="•"/>
            </a:pPr>
            <a:r>
              <a:rPr lang="en-US"/>
              <a:t>Developing prospect list</a:t>
            </a:r>
          </a:p>
          <a:p>
            <a:pPr marL="571500" indent="-228600">
              <a:buFont typeface="Arial" panose="020B0604020202020204" pitchFamily="34" charset="0"/>
              <a:buChar char="•"/>
            </a:pPr>
            <a:r>
              <a:rPr lang="en-US"/>
              <a:t>Cultivating</a:t>
            </a:r>
          </a:p>
          <a:p>
            <a:pPr marL="571500" indent="-228600">
              <a:buFont typeface="Arial" panose="020B0604020202020204" pitchFamily="34" charset="0"/>
              <a:buChar char="•"/>
            </a:pPr>
            <a:r>
              <a:rPr lang="en-US"/>
              <a:t>Having conversations</a:t>
            </a:r>
          </a:p>
          <a:p>
            <a:pPr marL="571500" indent="-228600">
              <a:buFont typeface="Arial" panose="020B0604020202020204" pitchFamily="34" charset="0"/>
              <a:buChar char="•"/>
            </a:pPr>
            <a:r>
              <a:rPr lang="en-US"/>
              <a:t>Stewardship </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smtClean="0"/>
              <a:pPr lvl="0">
                <a:spcAft>
                  <a:spcPts val="600"/>
                </a:spcAft>
              </a:pPr>
              <a:t>12</a:t>
            </a:fld>
            <a:endParaRPr lang="en-US" noProof="0"/>
          </a:p>
        </p:txBody>
      </p:sp>
      <p:pic>
        <p:nvPicPr>
          <p:cNvPr id="2" name="Picture 1">
            <a:extLst>
              <a:ext uri="{FF2B5EF4-FFF2-40B4-BE49-F238E27FC236}">
                <a16:creationId xmlns:a16="http://schemas.microsoft.com/office/drawing/2014/main" id="{2C0E5B9B-21DF-9AC7-36E1-ABDCBF905047}"/>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90054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6B9F8E7-EAA1-4B1C-BC13-EEB5C78CF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8A7734B-518B-46E3-AF41-1134F2FF7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1">
            <a:extLst>
              <a:ext uri="{FF2B5EF4-FFF2-40B4-BE49-F238E27FC236}">
                <a16:creationId xmlns:a16="http://schemas.microsoft.com/office/drawing/2014/main" id="{CBCA8D9B-86A6-46D0-8939-576472F48528}"/>
              </a:ext>
            </a:extLst>
          </p:cNvPr>
          <p:cNvSpPr>
            <a:spLocks noGrp="1"/>
          </p:cNvSpPr>
          <p:nvPr>
            <p:ph type="title"/>
          </p:nvPr>
        </p:nvSpPr>
        <p:spPr>
          <a:xfrm>
            <a:off x="649045" y="365124"/>
            <a:ext cx="9523655" cy="1501327"/>
          </a:xfrm>
        </p:spPr>
        <p:txBody>
          <a:bodyPr vert="horz" lIns="91440" tIns="45720" rIns="91440" bIns="45720" rtlCol="0" anchor="b">
            <a:normAutofit/>
          </a:bodyPr>
          <a:lstStyle/>
          <a:p>
            <a:pPr>
              <a:lnSpc>
                <a:spcPct val="90000"/>
              </a:lnSpc>
            </a:pPr>
            <a:r>
              <a:rPr lang="en-US" spc="-40" dirty="0">
                <a:solidFill>
                  <a:srgbClr val="FFFFFF"/>
                </a:solidFill>
              </a:rPr>
              <a:t>Questions</a:t>
            </a:r>
          </a:p>
        </p:txBody>
      </p:sp>
      <p:sp>
        <p:nvSpPr>
          <p:cNvPr id="5" name="Slide Number Placeholder 4">
            <a:extLst>
              <a:ext uri="{FF2B5EF4-FFF2-40B4-BE49-F238E27FC236}">
                <a16:creationId xmlns:a16="http://schemas.microsoft.com/office/drawing/2014/main" id="{E673DB5F-1A43-441F-953F-DA8BBE7299D4}"/>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06B786C7-B8F9-4072-AAAA-17258464D730}" type="slidenum">
              <a:rPr lang="en-US" noProof="0" smtClean="0"/>
              <a:pPr lvl="0">
                <a:spcAft>
                  <a:spcPts val="600"/>
                </a:spcAft>
              </a:pPr>
              <a:t>13</a:t>
            </a:fld>
            <a:endParaRPr lang="en-US" noProof="0"/>
          </a:p>
        </p:txBody>
      </p:sp>
      <p:pic>
        <p:nvPicPr>
          <p:cNvPr id="2050" name="Picture 2" descr="Any questions? | Ask a question at someone else's talk or po… | Flickr">
            <a:extLst>
              <a:ext uri="{FF2B5EF4-FFF2-40B4-BE49-F238E27FC236}">
                <a16:creationId xmlns:a16="http://schemas.microsoft.com/office/drawing/2014/main" id="{EFA58CE3-DB0F-8ABB-9085-4F9F71E50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012" y="2466976"/>
            <a:ext cx="4210050" cy="42100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897856-8668-2319-D829-DC2811FCD27A}"/>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2605548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81" name="Rectangle 3080">
            <a:extLst>
              <a:ext uri="{FF2B5EF4-FFF2-40B4-BE49-F238E27FC236}">
                <a16:creationId xmlns:a16="http://schemas.microsoft.com/office/drawing/2014/main" id="{18BC37F5-B364-4B3A-8D22-CAE87E2E9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The Next Steps Free Stock Photo - Public Domain Pictures">
            <a:extLst>
              <a:ext uri="{FF2B5EF4-FFF2-40B4-BE49-F238E27FC236}">
                <a16:creationId xmlns:a16="http://schemas.microsoft.com/office/drawing/2014/main" id="{9C7696E6-A8CB-CD2B-BB88-EF1B1FDD4A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23" b="650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3" name="Rectangle 3082">
            <a:extLst>
              <a:ext uri="{FF2B5EF4-FFF2-40B4-BE49-F238E27FC236}">
                <a16:creationId xmlns:a16="http://schemas.microsoft.com/office/drawing/2014/main" id="{D34B71EF-268F-456D-990C-A717EAD63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07533"/>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673DB5F-1A43-441F-953F-DA8BBE7299D4}"/>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06B786C7-B8F9-4072-AAAA-17258464D730}" type="slidenum">
              <a:rPr lang="en-US" noProof="0" smtClean="0">
                <a:solidFill>
                  <a:srgbClr val="FFFFFF"/>
                </a:solidFill>
              </a:rPr>
              <a:pPr lvl="0">
                <a:spcAft>
                  <a:spcPts val="600"/>
                </a:spcAft>
              </a:pPr>
              <a:t>14</a:t>
            </a:fld>
            <a:endParaRPr lang="en-US" noProof="0">
              <a:solidFill>
                <a:srgbClr val="FFFFFF"/>
              </a:solidFill>
            </a:endParaRPr>
          </a:p>
        </p:txBody>
      </p:sp>
      <p:pic>
        <p:nvPicPr>
          <p:cNvPr id="2" name="Picture 1">
            <a:extLst>
              <a:ext uri="{FF2B5EF4-FFF2-40B4-BE49-F238E27FC236}">
                <a16:creationId xmlns:a16="http://schemas.microsoft.com/office/drawing/2014/main" id="{927639DF-CD5A-9730-A71C-F33880D31A8E}"/>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2651585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5674BE52-A142-43B6-97D5-C368C9A16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It's Not the Harvest You Reap But the Seeds You Sow' | by Michelle Monet |  The Writing Cooperative">
            <a:extLst>
              <a:ext uri="{FF2B5EF4-FFF2-40B4-BE49-F238E27FC236}">
                <a16:creationId xmlns:a16="http://schemas.microsoft.com/office/drawing/2014/main" id="{F6B6E0CF-0062-1097-C67B-11138B2799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a:solidFill>
                  <a:srgbClr val="FFFFFF"/>
                </a:solidFill>
              </a:rPr>
              <a:pPr lvl="0">
                <a:spcAft>
                  <a:spcPts val="600"/>
                </a:spcAft>
              </a:pPr>
              <a:t>15</a:t>
            </a:fld>
            <a:endParaRPr lang="en-US" noProof="0">
              <a:solidFill>
                <a:srgbClr val="FFFFFF"/>
              </a:solidFill>
            </a:endParaRPr>
          </a:p>
        </p:txBody>
      </p:sp>
      <p:pic>
        <p:nvPicPr>
          <p:cNvPr id="2" name="Picture 1">
            <a:extLst>
              <a:ext uri="{FF2B5EF4-FFF2-40B4-BE49-F238E27FC236}">
                <a16:creationId xmlns:a16="http://schemas.microsoft.com/office/drawing/2014/main" id="{3C55CFA9-DE08-CA87-C389-3821DC1A43DA}"/>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3310886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5" name="Rectangle 64">
            <a:extLst>
              <a:ext uri="{FF2B5EF4-FFF2-40B4-BE49-F238E27FC236}">
                <a16:creationId xmlns:a16="http://schemas.microsoft.com/office/drawing/2014/main" id="{CE909B5D-B85A-4123-A117-768D8742A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27398DF-A99A-4D77-BB29-96350155B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32" name="Title 31">
            <a:extLst>
              <a:ext uri="{FF2B5EF4-FFF2-40B4-BE49-F238E27FC236}">
                <a16:creationId xmlns:a16="http://schemas.microsoft.com/office/drawing/2014/main" id="{30761B21-88ED-449E-B2B9-3FC40844C36D}"/>
              </a:ext>
            </a:extLst>
          </p:cNvPr>
          <p:cNvSpPr>
            <a:spLocks noGrp="1"/>
          </p:cNvSpPr>
          <p:nvPr>
            <p:ph type="ctrTitle"/>
          </p:nvPr>
        </p:nvSpPr>
        <p:spPr>
          <a:xfrm>
            <a:off x="647701" y="753035"/>
            <a:ext cx="7003676" cy="3982818"/>
          </a:xfrm>
        </p:spPr>
        <p:txBody>
          <a:bodyPr vert="horz" lIns="91440" tIns="45720" rIns="91440" bIns="45720" rtlCol="0" anchor="t">
            <a:normAutofit/>
          </a:bodyPr>
          <a:lstStyle/>
          <a:p>
            <a:r>
              <a:rPr lang="en-US" sz="8800">
                <a:solidFill>
                  <a:srgbClr val="FFFFFF"/>
                </a:solidFill>
              </a:rPr>
              <a:t>Thank you</a:t>
            </a:r>
          </a:p>
        </p:txBody>
      </p:sp>
      <p:pic>
        <p:nvPicPr>
          <p:cNvPr id="52" name="Picture Placeholder 51" descr="A picture containing sky, outdoor, mountain, nature, stars">
            <a:extLst>
              <a:ext uri="{FF2B5EF4-FFF2-40B4-BE49-F238E27FC236}">
                <a16:creationId xmlns:a16="http://schemas.microsoft.com/office/drawing/2014/main" id="{45DFCBF0-F91E-40C0-A4E6-24E8250C3BA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32263" r="8589" b="-1"/>
          <a:stretch/>
        </p:blipFill>
        <p:spPr>
          <a:xfrm>
            <a:off x="8115301" y="3429000"/>
            <a:ext cx="4076699" cy="3429000"/>
          </a:xfrm>
          <a:prstGeom prst="rect">
            <a:avLst/>
          </a:prstGeom>
        </p:spPr>
      </p:pic>
      <p:pic>
        <p:nvPicPr>
          <p:cNvPr id="58" name="Picture Placeholder 57" descr="A picture containing mountain, sky, outdoor, nature">
            <a:extLst>
              <a:ext uri="{FF2B5EF4-FFF2-40B4-BE49-F238E27FC236}">
                <a16:creationId xmlns:a16="http://schemas.microsoft.com/office/drawing/2014/main" id="{A51C462C-6D3B-4554-9CDC-86D00D0EA07A}"/>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r="9704" b="-3"/>
          <a:stretch/>
        </p:blipFill>
        <p:spPr>
          <a:xfrm>
            <a:off x="8115298" y="10"/>
            <a:ext cx="4076699" cy="3442638"/>
          </a:xfrm>
          <a:prstGeom prst="rect">
            <a:avLst/>
          </a:prstGeom>
        </p:spPr>
      </p:pic>
      <p:sp>
        <p:nvSpPr>
          <p:cNvPr id="6" name="Slide Number Placeholder 5">
            <a:extLst>
              <a:ext uri="{FF2B5EF4-FFF2-40B4-BE49-F238E27FC236}">
                <a16:creationId xmlns:a16="http://schemas.microsoft.com/office/drawing/2014/main" id="{9E887279-B48F-43C3-91FA-09BD7EA33A25}"/>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D39F39FF-F5CB-4ACA-9B46-4CCF89ECA75F}" type="slidenum">
              <a:rPr lang="en-US" noProof="0">
                <a:solidFill>
                  <a:srgbClr val="FFFFFF"/>
                </a:solidFill>
              </a:rPr>
              <a:pPr lvl="0">
                <a:spcAft>
                  <a:spcPts val="600"/>
                </a:spcAft>
              </a:pPr>
              <a:t>16</a:t>
            </a:fld>
            <a:endParaRPr lang="en-US" noProof="0">
              <a:solidFill>
                <a:srgbClr val="FFFFFF"/>
              </a:solidFill>
            </a:endParaRPr>
          </a:p>
        </p:txBody>
      </p:sp>
      <p:pic>
        <p:nvPicPr>
          <p:cNvPr id="3" name="Picture 2">
            <a:extLst>
              <a:ext uri="{FF2B5EF4-FFF2-40B4-BE49-F238E27FC236}">
                <a16:creationId xmlns:a16="http://schemas.microsoft.com/office/drawing/2014/main" id="{4ACB9EE4-4D1A-367E-C80C-A42EFE2E9565}"/>
              </a:ext>
            </a:extLst>
          </p:cNvPr>
          <p:cNvPicPr>
            <a:picLocks noChangeAspect="1"/>
          </p:cNvPicPr>
          <p:nvPr/>
        </p:nvPicPr>
        <p:blipFill>
          <a:blip r:embed="rId5"/>
          <a:stretch>
            <a:fillRect/>
          </a:stretch>
        </p:blipFill>
        <p:spPr>
          <a:xfrm>
            <a:off x="240484" y="5880519"/>
            <a:ext cx="975920" cy="803409"/>
          </a:xfrm>
          <a:prstGeom prst="rect">
            <a:avLst/>
          </a:prstGeom>
        </p:spPr>
      </p:pic>
    </p:spTree>
    <p:extLst>
      <p:ext uri="{BB962C8B-B14F-4D97-AF65-F5344CB8AC3E}">
        <p14:creationId xmlns:p14="http://schemas.microsoft.com/office/powerpoint/2010/main" val="767611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DED76B9-5273-4139-ACC9-B6E36ADE2385}"/>
              </a:ext>
            </a:extLst>
          </p:cNvPr>
          <p:cNvSpPr>
            <a:spLocks noGrp="1"/>
          </p:cNvSpPr>
          <p:nvPr>
            <p:ph type="title"/>
          </p:nvPr>
        </p:nvSpPr>
        <p:spPr>
          <a:xfrm>
            <a:off x="532264" y="776942"/>
            <a:ext cx="3209008" cy="1247802"/>
          </a:xfrm>
        </p:spPr>
        <p:txBody>
          <a:bodyPr/>
          <a:lstStyle/>
          <a:p>
            <a:r>
              <a:rPr lang="en-US" dirty="0"/>
              <a:t>GOALS</a:t>
            </a:r>
          </a:p>
        </p:txBody>
      </p:sp>
      <p:sp>
        <p:nvSpPr>
          <p:cNvPr id="18" name="Text Placeholder 17">
            <a:extLst>
              <a:ext uri="{FF2B5EF4-FFF2-40B4-BE49-F238E27FC236}">
                <a16:creationId xmlns:a16="http://schemas.microsoft.com/office/drawing/2014/main" id="{87F2C169-25EA-4609-BC8A-BCA7C433EEE4}"/>
              </a:ext>
            </a:extLst>
          </p:cNvPr>
          <p:cNvSpPr>
            <a:spLocks noGrp="1"/>
          </p:cNvSpPr>
          <p:nvPr>
            <p:ph type="body" sz="quarter" idx="15"/>
          </p:nvPr>
        </p:nvSpPr>
        <p:spPr>
          <a:xfrm>
            <a:off x="4404220" y="3841750"/>
            <a:ext cx="7059118" cy="2296083"/>
          </a:xfrm>
        </p:spPr>
        <p:txBody>
          <a:bodyPr>
            <a:normAutofit/>
          </a:bodyPr>
          <a:lstStyle/>
          <a:p>
            <a:r>
              <a:rPr lang="en-US" dirty="0"/>
              <a:t>Understand where legacy gifts fit into overall FRD </a:t>
            </a:r>
          </a:p>
          <a:p>
            <a:r>
              <a:rPr lang="en-US" dirty="0"/>
              <a:t>Understand the legacy development cycle</a:t>
            </a:r>
          </a:p>
          <a:p>
            <a:r>
              <a:rPr lang="en-US" dirty="0"/>
              <a:t>Understand how you can help</a:t>
            </a:r>
          </a:p>
          <a:p>
            <a:r>
              <a:rPr lang="en-US" dirty="0"/>
              <a:t>Identify and share your preferences</a:t>
            </a:r>
          </a:p>
        </p:txBody>
      </p:sp>
      <p:sp>
        <p:nvSpPr>
          <p:cNvPr id="21" name="Slide Number Placeholder 20">
            <a:extLst>
              <a:ext uri="{FF2B5EF4-FFF2-40B4-BE49-F238E27FC236}">
                <a16:creationId xmlns:a16="http://schemas.microsoft.com/office/drawing/2014/main" id="{C19BFBA5-3E41-40F8-9EFB-9DF730F5B6E4}"/>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2</a:t>
            </a:fld>
            <a:endParaRPr lang="en-US" noProof="0" dirty="0"/>
          </a:p>
        </p:txBody>
      </p:sp>
      <p:pic>
        <p:nvPicPr>
          <p:cNvPr id="6" name="Picture Placeholder 5">
            <a:extLst>
              <a:ext uri="{FF2B5EF4-FFF2-40B4-BE49-F238E27FC236}">
                <a16:creationId xmlns:a16="http://schemas.microsoft.com/office/drawing/2014/main" id="{1F38A23C-CC27-733B-EAE4-285617035155}"/>
              </a:ext>
            </a:extLst>
          </p:cNvPr>
          <p:cNvPicPr>
            <a:picLocks noGrp="1" noChangeAspect="1"/>
          </p:cNvPicPr>
          <p:nvPr>
            <p:ph type="pic" sz="quarter" idx="13"/>
          </p:nvPr>
        </p:nvPicPr>
        <p:blipFill>
          <a:blip r:embed="rId3"/>
          <a:srcRect l="5833" r="5833"/>
          <a:stretch>
            <a:fillRect/>
          </a:stretch>
        </p:blipFill>
        <p:spPr>
          <a:prstGeom prst="rect">
            <a:avLst/>
          </a:prstGeom>
        </p:spPr>
      </p:pic>
      <p:pic>
        <p:nvPicPr>
          <p:cNvPr id="9" name="Picture Placeholder 8">
            <a:extLst>
              <a:ext uri="{FF2B5EF4-FFF2-40B4-BE49-F238E27FC236}">
                <a16:creationId xmlns:a16="http://schemas.microsoft.com/office/drawing/2014/main" id="{B149C841-B5BF-0A50-B86D-F658D2FEB98F}"/>
              </a:ext>
            </a:extLst>
          </p:cNvPr>
          <p:cNvPicPr>
            <a:picLocks noGrp="1" noChangeAspect="1"/>
          </p:cNvPicPr>
          <p:nvPr>
            <p:ph type="pic" sz="quarter" idx="14"/>
          </p:nvPr>
        </p:nvPicPr>
        <p:blipFill>
          <a:blip r:embed="rId4"/>
          <a:srcRect l="11576" r="11576"/>
          <a:stretch>
            <a:fillRect/>
          </a:stretch>
        </p:blipFill>
        <p:spPr>
          <a:prstGeom prst="rect">
            <a:avLst/>
          </a:prstGeom>
        </p:spPr>
      </p:pic>
      <p:pic>
        <p:nvPicPr>
          <p:cNvPr id="3" name="Picture 2">
            <a:extLst>
              <a:ext uri="{FF2B5EF4-FFF2-40B4-BE49-F238E27FC236}">
                <a16:creationId xmlns:a16="http://schemas.microsoft.com/office/drawing/2014/main" id="{E54EFD11-905F-297B-CE0C-F760D9A7618B}"/>
              </a:ext>
            </a:extLst>
          </p:cNvPr>
          <p:cNvPicPr>
            <a:picLocks noChangeAspect="1"/>
          </p:cNvPicPr>
          <p:nvPr/>
        </p:nvPicPr>
        <p:blipFill>
          <a:blip r:embed="rId5"/>
          <a:stretch>
            <a:fillRect/>
          </a:stretch>
        </p:blipFill>
        <p:spPr>
          <a:xfrm>
            <a:off x="240484" y="5880519"/>
            <a:ext cx="975920" cy="803409"/>
          </a:xfrm>
          <a:prstGeom prst="rect">
            <a:avLst/>
          </a:prstGeom>
        </p:spPr>
      </p:pic>
    </p:spTree>
    <p:extLst>
      <p:ext uri="{BB962C8B-B14F-4D97-AF65-F5344CB8AC3E}">
        <p14:creationId xmlns:p14="http://schemas.microsoft.com/office/powerpoint/2010/main" val="2106347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11204599" cy="1501327"/>
          </a:xfrm>
        </p:spPr>
        <p:txBody>
          <a:bodyPr/>
          <a:lstStyle/>
          <a:p>
            <a:r>
              <a:rPr lang="en-US" dirty="0"/>
              <a:t>Development Activities </a:t>
            </a:r>
          </a:p>
        </p:txBody>
      </p:sp>
      <p:pic>
        <p:nvPicPr>
          <p:cNvPr id="8" name="Picture Placeholder 7" descr="A picture containing mountain, sky, outdoor, nature">
            <a:extLst>
              <a:ext uri="{FF2B5EF4-FFF2-40B4-BE49-F238E27FC236}">
                <a16:creationId xmlns:a16="http://schemas.microsoft.com/office/drawing/2014/main" id="{7B7F6341-D9BE-4D3C-92A1-37FAA11DE63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2286000"/>
            <a:ext cx="5067300" cy="4572000"/>
          </a:xfrm>
        </p:spPr>
      </p:pic>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819887" y="2899186"/>
            <a:ext cx="5610113" cy="3284359"/>
          </a:xfrm>
        </p:spPr>
        <p:txBody>
          <a:bodyPr>
            <a:normAutofit fontScale="92500" lnSpcReduction="20000"/>
          </a:bodyPr>
          <a:lstStyle/>
          <a:p>
            <a:pPr marL="342900" indent="-342900">
              <a:buFont typeface="Arial" panose="020B0604020202020204" pitchFamily="34" charset="0"/>
              <a:buChar char="•"/>
            </a:pPr>
            <a:r>
              <a:rPr lang="en-US" b="1" dirty="0">
                <a:solidFill>
                  <a:schemeClr val="accent6"/>
                </a:solidFill>
              </a:rPr>
              <a:t>TODAY</a:t>
            </a:r>
          </a:p>
          <a:p>
            <a:pPr marL="1028700" lvl="1" indent="-342900"/>
            <a:r>
              <a:rPr lang="en-US" dirty="0"/>
              <a:t>Annual  </a:t>
            </a:r>
          </a:p>
          <a:p>
            <a:pPr marL="342900" indent="-342900">
              <a:buFont typeface="Arial" panose="020B0604020202020204" pitchFamily="34" charset="0"/>
              <a:buChar char="•"/>
            </a:pPr>
            <a:r>
              <a:rPr lang="en-US" b="1" dirty="0">
                <a:solidFill>
                  <a:schemeClr val="accent6"/>
                </a:solidFill>
              </a:rPr>
              <a:t>TOMORROW</a:t>
            </a:r>
          </a:p>
          <a:p>
            <a:pPr marL="1028700" lvl="1" indent="-342900"/>
            <a:r>
              <a:rPr lang="en-US" dirty="0"/>
              <a:t>Specialty </a:t>
            </a:r>
          </a:p>
          <a:p>
            <a:pPr marL="1028700" lvl="1" indent="-342900"/>
            <a:r>
              <a:rPr lang="en-US" dirty="0"/>
              <a:t>Capital </a:t>
            </a:r>
          </a:p>
          <a:p>
            <a:pPr marL="342900" indent="-342900">
              <a:buFont typeface="Arial" panose="020B0604020202020204" pitchFamily="34" charset="0"/>
              <a:buChar char="•"/>
            </a:pPr>
            <a:r>
              <a:rPr lang="en-US" b="1" dirty="0">
                <a:solidFill>
                  <a:schemeClr val="accent6"/>
                </a:solidFill>
              </a:rPr>
              <a:t>FOREVER</a:t>
            </a:r>
          </a:p>
          <a:p>
            <a:pPr marL="1028700" lvl="1" indent="-342900"/>
            <a:r>
              <a:rPr lang="en-US" dirty="0"/>
              <a:t>Permanent Endowment</a:t>
            </a:r>
          </a:p>
          <a:p>
            <a:pPr marL="1485900" lvl="2" indent="-342900"/>
            <a:r>
              <a:rPr lang="en-US" dirty="0"/>
              <a:t>Cash today</a:t>
            </a:r>
          </a:p>
          <a:p>
            <a:pPr marL="1485900" lvl="2" indent="-342900"/>
            <a:r>
              <a:rPr lang="en-US" dirty="0"/>
              <a:t>Legacy gifts </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3</a:t>
            </a:fld>
            <a:endParaRPr lang="en-US" noProof="0" dirty="0"/>
          </a:p>
        </p:txBody>
      </p:sp>
      <p:pic>
        <p:nvPicPr>
          <p:cNvPr id="3" name="Picture 2">
            <a:extLst>
              <a:ext uri="{FF2B5EF4-FFF2-40B4-BE49-F238E27FC236}">
                <a16:creationId xmlns:a16="http://schemas.microsoft.com/office/drawing/2014/main" id="{B834EC54-A8BA-EDA3-413F-158131ACB4F6}"/>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1074753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41">
            <a:extLst>
              <a:ext uri="{FF2B5EF4-FFF2-40B4-BE49-F238E27FC236}">
                <a16:creationId xmlns:a16="http://schemas.microsoft.com/office/drawing/2014/main" id="{67341D0A-0322-470A-BC74-EE9311CEB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C2F39F9-0762-44C7-A5B8-A7081E4CB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9045" y="753035"/>
            <a:ext cx="5945393" cy="2366683"/>
          </a:xfrm>
        </p:spPr>
        <p:txBody>
          <a:bodyPr vert="horz" lIns="91440" tIns="45720" rIns="91440" bIns="45720" rtlCol="0" anchor="t">
            <a:normAutofit/>
          </a:bodyPr>
          <a:lstStyle/>
          <a:p>
            <a:r>
              <a:rPr lang="en-US" sz="5100" spc="-40" dirty="0">
                <a:solidFill>
                  <a:srgbClr val="FFFFFF"/>
                </a:solidFill>
              </a:rPr>
              <a:t>Annual Development Cycle </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722F022-211C-4882-844C-086FEA6806AA}" type="slidenum">
              <a:rPr lang="en-US" noProof="0">
                <a:solidFill>
                  <a:srgbClr val="FFFFFF"/>
                </a:solidFill>
              </a:rPr>
              <a:pPr lvl="0">
                <a:spcAft>
                  <a:spcPts val="600"/>
                </a:spcAft>
              </a:pPr>
              <a:t>4</a:t>
            </a:fld>
            <a:endParaRPr lang="en-US" noProof="0">
              <a:solidFill>
                <a:srgbClr val="FFFFFF"/>
              </a:solidFill>
            </a:endParaRPr>
          </a:p>
        </p:txBody>
      </p:sp>
      <p:pic>
        <p:nvPicPr>
          <p:cNvPr id="15" name="Picture 14">
            <a:extLst>
              <a:ext uri="{FF2B5EF4-FFF2-40B4-BE49-F238E27FC236}">
                <a16:creationId xmlns:a16="http://schemas.microsoft.com/office/drawing/2014/main" id="{ADE3E101-3B61-6956-4DF7-E08596F064C0}"/>
              </a:ext>
            </a:extLst>
          </p:cNvPr>
          <p:cNvPicPr>
            <a:picLocks noChangeAspect="1"/>
          </p:cNvPicPr>
          <p:nvPr/>
        </p:nvPicPr>
        <p:blipFill>
          <a:blip r:embed="rId3"/>
          <a:stretch>
            <a:fillRect/>
          </a:stretch>
        </p:blipFill>
        <p:spPr>
          <a:xfrm>
            <a:off x="4485889" y="1433142"/>
            <a:ext cx="10303775" cy="4356825"/>
          </a:xfrm>
          <a:prstGeom prst="rect">
            <a:avLst/>
          </a:prstGeom>
        </p:spPr>
      </p:pic>
      <p:pic>
        <p:nvPicPr>
          <p:cNvPr id="3" name="Picture 2">
            <a:extLst>
              <a:ext uri="{FF2B5EF4-FFF2-40B4-BE49-F238E27FC236}">
                <a16:creationId xmlns:a16="http://schemas.microsoft.com/office/drawing/2014/main" id="{D81ECD15-92F4-DFF3-75AE-58716636792C}"/>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2826028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41">
            <a:extLst>
              <a:ext uri="{FF2B5EF4-FFF2-40B4-BE49-F238E27FC236}">
                <a16:creationId xmlns:a16="http://schemas.microsoft.com/office/drawing/2014/main" id="{67341D0A-0322-470A-BC74-EE9311CEB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C2F39F9-0762-44C7-A5B8-A7081E4CB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9045" y="753035"/>
            <a:ext cx="5945393" cy="2366683"/>
          </a:xfrm>
        </p:spPr>
        <p:txBody>
          <a:bodyPr vert="horz" lIns="91440" tIns="45720" rIns="91440" bIns="45720" rtlCol="0" anchor="t">
            <a:normAutofit/>
          </a:bodyPr>
          <a:lstStyle/>
          <a:p>
            <a:r>
              <a:rPr lang="en-US" sz="5100" spc="-40" dirty="0">
                <a:solidFill>
                  <a:srgbClr val="FFFFFF"/>
                </a:solidFill>
              </a:rPr>
              <a:t>Legacy</a:t>
            </a:r>
            <a:br>
              <a:rPr lang="en-US" sz="5100" spc="-40" dirty="0">
                <a:solidFill>
                  <a:srgbClr val="FFFFFF"/>
                </a:solidFill>
              </a:rPr>
            </a:br>
            <a:r>
              <a:rPr lang="en-US" sz="5100" spc="-40" dirty="0">
                <a:solidFill>
                  <a:srgbClr val="FFFFFF"/>
                </a:solidFill>
              </a:rPr>
              <a:t>Development Cycle </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722F022-211C-4882-844C-086FEA6806AA}" type="slidenum">
              <a:rPr lang="en-US" noProof="0">
                <a:solidFill>
                  <a:srgbClr val="FFFFFF"/>
                </a:solidFill>
              </a:rPr>
              <a:pPr lvl="0">
                <a:spcAft>
                  <a:spcPts val="600"/>
                </a:spcAft>
              </a:pPr>
              <a:t>5</a:t>
            </a:fld>
            <a:endParaRPr lang="en-US" noProof="0">
              <a:solidFill>
                <a:srgbClr val="FFFFFF"/>
              </a:solidFill>
            </a:endParaRPr>
          </a:p>
        </p:txBody>
      </p:sp>
      <p:grpSp>
        <p:nvGrpSpPr>
          <p:cNvPr id="6" name="Google Shape;133;gfdd33585ac_0_2">
            <a:extLst>
              <a:ext uri="{FF2B5EF4-FFF2-40B4-BE49-F238E27FC236}">
                <a16:creationId xmlns:a16="http://schemas.microsoft.com/office/drawing/2014/main" id="{1E9C2A47-ACDA-2A00-0FE4-81E31BF16871}"/>
              </a:ext>
            </a:extLst>
          </p:cNvPr>
          <p:cNvGrpSpPr/>
          <p:nvPr/>
        </p:nvGrpSpPr>
        <p:grpSpPr>
          <a:xfrm>
            <a:off x="7460783" y="1099412"/>
            <a:ext cx="4373811" cy="4863131"/>
            <a:chOff x="1183128" y="558"/>
            <a:chExt cx="4373811" cy="4863131"/>
          </a:xfrm>
          <a:solidFill>
            <a:schemeClr val="accent3"/>
          </a:solidFill>
        </p:grpSpPr>
        <p:sp>
          <p:nvSpPr>
            <p:cNvPr id="7" name="Google Shape;134;gfdd33585ac_0_2">
              <a:extLst>
                <a:ext uri="{FF2B5EF4-FFF2-40B4-BE49-F238E27FC236}">
                  <a16:creationId xmlns:a16="http://schemas.microsoft.com/office/drawing/2014/main" id="{0FED7ED0-8BC1-1EF4-8E09-C4C2DA108BF2}"/>
                </a:ext>
              </a:extLst>
            </p:cNvPr>
            <p:cNvSpPr/>
            <p:nvPr/>
          </p:nvSpPr>
          <p:spPr>
            <a:xfrm>
              <a:off x="2762833" y="558"/>
              <a:ext cx="1214400" cy="1214400"/>
            </a:xfrm>
            <a:prstGeom prst="ellipse">
              <a:avLst/>
            </a:prstGeom>
            <a:grp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5;gfdd33585ac_0_2">
              <a:extLst>
                <a:ext uri="{FF2B5EF4-FFF2-40B4-BE49-F238E27FC236}">
                  <a16:creationId xmlns:a16="http://schemas.microsoft.com/office/drawing/2014/main" id="{2B787491-3D57-1E36-AFD3-B54EA99D6B81}"/>
                </a:ext>
              </a:extLst>
            </p:cNvPr>
            <p:cNvSpPr txBox="1"/>
            <p:nvPr/>
          </p:nvSpPr>
          <p:spPr>
            <a:xfrm>
              <a:off x="2940677" y="178402"/>
              <a:ext cx="858600" cy="858600"/>
            </a:xfrm>
            <a:prstGeom prst="rect">
              <a:avLst/>
            </a:prstGeom>
            <a:grp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Gill Sans"/>
                <a:buNone/>
              </a:pPr>
              <a:r>
                <a:rPr lang="en-US" sz="1600" b="0" i="0" u="none" strike="noStrike" cap="none">
                  <a:solidFill>
                    <a:schemeClr val="lt1"/>
                  </a:solidFill>
                  <a:latin typeface="Gill Sans"/>
                  <a:ea typeface="Gill Sans"/>
                  <a:cs typeface="Gill Sans"/>
                  <a:sym typeface="Gill Sans"/>
                </a:rPr>
                <a:t>Prospect </a:t>
              </a:r>
              <a:endParaRPr/>
            </a:p>
          </p:txBody>
        </p:sp>
        <p:sp>
          <p:nvSpPr>
            <p:cNvPr id="11" name="Google Shape;136;gfdd33585ac_0_2">
              <a:extLst>
                <a:ext uri="{FF2B5EF4-FFF2-40B4-BE49-F238E27FC236}">
                  <a16:creationId xmlns:a16="http://schemas.microsoft.com/office/drawing/2014/main" id="{B7FEDC59-15D1-12BF-FE83-1D078E1D3AA7}"/>
                </a:ext>
              </a:extLst>
            </p:cNvPr>
            <p:cNvSpPr/>
            <p:nvPr/>
          </p:nvSpPr>
          <p:spPr>
            <a:xfrm rot="1800918">
              <a:off x="3990381" y="854346"/>
              <a:ext cx="323251" cy="409802"/>
            </a:xfrm>
            <a:prstGeom prst="rightArrow">
              <a:avLst>
                <a:gd name="adj1" fmla="val 60000"/>
                <a:gd name="adj2"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7;gfdd33585ac_0_2">
              <a:extLst>
                <a:ext uri="{FF2B5EF4-FFF2-40B4-BE49-F238E27FC236}">
                  <a16:creationId xmlns:a16="http://schemas.microsoft.com/office/drawing/2014/main" id="{E515B899-4564-819D-76A3-AA97C9FE37A7}"/>
                </a:ext>
              </a:extLst>
            </p:cNvPr>
            <p:cNvSpPr txBox="1"/>
            <p:nvPr/>
          </p:nvSpPr>
          <p:spPr>
            <a:xfrm rot="1799962">
              <a:off x="3996869" y="912006"/>
              <a:ext cx="226204" cy="245963"/>
            </a:xfrm>
            <a:prstGeom prst="rect">
              <a:avLst/>
            </a:prstGeom>
            <a:grp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300"/>
                <a:buFont typeface="Gill Sans"/>
                <a:buNone/>
              </a:pPr>
              <a:endParaRPr sz="1300" b="0" i="0" u="none" strike="noStrike" cap="none">
                <a:solidFill>
                  <a:schemeClr val="lt1"/>
                </a:solidFill>
                <a:latin typeface="Gill Sans"/>
                <a:ea typeface="Gill Sans"/>
                <a:cs typeface="Gill Sans"/>
                <a:sym typeface="Gill Sans"/>
              </a:endParaRPr>
            </a:p>
          </p:txBody>
        </p:sp>
        <p:sp>
          <p:nvSpPr>
            <p:cNvPr id="13" name="Google Shape;138;gfdd33585ac_0_2">
              <a:extLst>
                <a:ext uri="{FF2B5EF4-FFF2-40B4-BE49-F238E27FC236}">
                  <a16:creationId xmlns:a16="http://schemas.microsoft.com/office/drawing/2014/main" id="{F3C94CA1-4504-8B0F-E9F7-3E541DB17467}"/>
                </a:ext>
              </a:extLst>
            </p:cNvPr>
            <p:cNvSpPr/>
            <p:nvPr/>
          </p:nvSpPr>
          <p:spPr>
            <a:xfrm>
              <a:off x="4342539" y="912601"/>
              <a:ext cx="1214400" cy="1214400"/>
            </a:xfrm>
            <a:prstGeom prst="ellipse">
              <a:avLst/>
            </a:prstGeom>
            <a:grp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9;gfdd33585ac_0_2">
              <a:extLst>
                <a:ext uri="{FF2B5EF4-FFF2-40B4-BE49-F238E27FC236}">
                  <a16:creationId xmlns:a16="http://schemas.microsoft.com/office/drawing/2014/main" id="{B1E874DC-B961-3200-6B4F-F4F33123978D}"/>
                </a:ext>
              </a:extLst>
            </p:cNvPr>
            <p:cNvSpPr txBox="1"/>
            <p:nvPr/>
          </p:nvSpPr>
          <p:spPr>
            <a:xfrm>
              <a:off x="4520383" y="1090445"/>
              <a:ext cx="858600" cy="858600"/>
            </a:xfrm>
            <a:prstGeom prst="rect">
              <a:avLst/>
            </a:prstGeom>
            <a:grp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Gill Sans"/>
                <a:buNone/>
              </a:pPr>
              <a:r>
                <a:rPr lang="en-US" sz="1600" b="0" i="0" u="none" strike="noStrike" cap="none">
                  <a:solidFill>
                    <a:schemeClr val="lt1"/>
                  </a:solidFill>
                  <a:latin typeface="Gill Sans"/>
                  <a:ea typeface="Gill Sans"/>
                  <a:cs typeface="Gill Sans"/>
                  <a:sym typeface="Gill Sans"/>
                </a:rPr>
                <a:t>Cultivate</a:t>
              </a:r>
              <a:endParaRPr/>
            </a:p>
          </p:txBody>
        </p:sp>
        <p:sp>
          <p:nvSpPr>
            <p:cNvPr id="15" name="Google Shape;140;gfdd33585ac_0_2">
              <a:extLst>
                <a:ext uri="{FF2B5EF4-FFF2-40B4-BE49-F238E27FC236}">
                  <a16:creationId xmlns:a16="http://schemas.microsoft.com/office/drawing/2014/main" id="{EADB9F45-566F-8A6E-8B55-54897904CF09}"/>
                </a:ext>
              </a:extLst>
            </p:cNvPr>
            <p:cNvSpPr/>
            <p:nvPr/>
          </p:nvSpPr>
          <p:spPr>
            <a:xfrm rot="5400000">
              <a:off x="4788216" y="2217780"/>
              <a:ext cx="323100" cy="409800"/>
            </a:xfrm>
            <a:prstGeom prst="rightArrow">
              <a:avLst>
                <a:gd name="adj1" fmla="val 60000"/>
                <a:gd name="adj2"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1;gfdd33585ac_0_2">
              <a:extLst>
                <a:ext uri="{FF2B5EF4-FFF2-40B4-BE49-F238E27FC236}">
                  <a16:creationId xmlns:a16="http://schemas.microsoft.com/office/drawing/2014/main" id="{E84C6703-DE44-C106-BF7A-F647D48A6B02}"/>
                </a:ext>
              </a:extLst>
            </p:cNvPr>
            <p:cNvSpPr txBox="1"/>
            <p:nvPr/>
          </p:nvSpPr>
          <p:spPr>
            <a:xfrm rot="5400000">
              <a:off x="4836594" y="2251230"/>
              <a:ext cx="226200" cy="246000"/>
            </a:xfrm>
            <a:prstGeom prst="rect">
              <a:avLst/>
            </a:prstGeom>
            <a:grp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300"/>
                <a:buFont typeface="Gill Sans"/>
                <a:buNone/>
              </a:pPr>
              <a:endParaRPr sz="1300" b="0" i="0" u="none" strike="noStrike" cap="none">
                <a:solidFill>
                  <a:schemeClr val="lt1"/>
                </a:solidFill>
                <a:latin typeface="Gill Sans"/>
                <a:ea typeface="Gill Sans"/>
                <a:cs typeface="Gill Sans"/>
                <a:sym typeface="Gill Sans"/>
              </a:endParaRPr>
            </a:p>
          </p:txBody>
        </p:sp>
        <p:sp>
          <p:nvSpPr>
            <p:cNvPr id="17" name="Google Shape;142;gfdd33585ac_0_2">
              <a:extLst>
                <a:ext uri="{FF2B5EF4-FFF2-40B4-BE49-F238E27FC236}">
                  <a16:creationId xmlns:a16="http://schemas.microsoft.com/office/drawing/2014/main" id="{C8BE4FF9-2D95-55C0-B923-C8B8F10448CA}"/>
                </a:ext>
              </a:extLst>
            </p:cNvPr>
            <p:cNvSpPr/>
            <p:nvPr/>
          </p:nvSpPr>
          <p:spPr>
            <a:xfrm>
              <a:off x="4342539" y="2736688"/>
              <a:ext cx="1214400" cy="1214400"/>
            </a:xfrm>
            <a:prstGeom prst="ellipse">
              <a:avLst/>
            </a:prstGeom>
            <a:grp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3;gfdd33585ac_0_2">
              <a:extLst>
                <a:ext uri="{FF2B5EF4-FFF2-40B4-BE49-F238E27FC236}">
                  <a16:creationId xmlns:a16="http://schemas.microsoft.com/office/drawing/2014/main" id="{07CD3750-A6FD-3D48-D5BC-ACB445E11185}"/>
                </a:ext>
              </a:extLst>
            </p:cNvPr>
            <p:cNvSpPr txBox="1"/>
            <p:nvPr/>
          </p:nvSpPr>
          <p:spPr>
            <a:xfrm>
              <a:off x="4520383" y="2914532"/>
              <a:ext cx="858600" cy="858600"/>
            </a:xfrm>
            <a:prstGeom prst="rect">
              <a:avLst/>
            </a:prstGeom>
            <a:grp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Gill Sans"/>
                <a:buNone/>
              </a:pPr>
              <a:r>
                <a:rPr lang="en-US" sz="1600">
                  <a:solidFill>
                    <a:schemeClr val="lt1"/>
                  </a:solidFill>
                  <a:latin typeface="Gill Sans"/>
                  <a:ea typeface="Gill Sans"/>
                  <a:cs typeface="Gill Sans"/>
                  <a:sym typeface="Gill Sans"/>
                </a:rPr>
                <a:t>Ask</a:t>
              </a:r>
              <a:r>
                <a:rPr lang="en-US" sz="1600" b="0" i="0" u="none" strike="noStrike" cap="none">
                  <a:solidFill>
                    <a:schemeClr val="lt1"/>
                  </a:solidFill>
                  <a:latin typeface="Gill Sans"/>
                  <a:ea typeface="Gill Sans"/>
                  <a:cs typeface="Gill Sans"/>
                  <a:sym typeface="Gill Sans"/>
                </a:rPr>
                <a:t> (</a:t>
              </a:r>
              <a:r>
                <a:rPr lang="en-US" sz="1600">
                  <a:solidFill>
                    <a:schemeClr val="lt1"/>
                  </a:solidFill>
                  <a:latin typeface="Gill Sans"/>
                  <a:ea typeface="Gill Sans"/>
                  <a:cs typeface="Gill Sans"/>
                  <a:sym typeface="Gill Sans"/>
                </a:rPr>
                <a:t>Letter of Intent)</a:t>
              </a:r>
              <a:endParaRPr/>
            </a:p>
          </p:txBody>
        </p:sp>
        <p:sp>
          <p:nvSpPr>
            <p:cNvPr id="19" name="Google Shape;144;gfdd33585ac_0_2">
              <a:extLst>
                <a:ext uri="{FF2B5EF4-FFF2-40B4-BE49-F238E27FC236}">
                  <a16:creationId xmlns:a16="http://schemas.microsoft.com/office/drawing/2014/main" id="{18EEB165-6DAD-FCC1-0FA2-69BBB5F53F3A}"/>
                </a:ext>
              </a:extLst>
            </p:cNvPr>
            <p:cNvSpPr/>
            <p:nvPr/>
          </p:nvSpPr>
          <p:spPr>
            <a:xfrm rot="9071478">
              <a:off x="3949328" y="3590361"/>
              <a:ext cx="359836" cy="409780"/>
            </a:xfrm>
            <a:prstGeom prst="rightArrow">
              <a:avLst>
                <a:gd name="adj1" fmla="val 60000"/>
                <a:gd name="adj2"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5;gfdd33585ac_0_2">
              <a:extLst>
                <a:ext uri="{FF2B5EF4-FFF2-40B4-BE49-F238E27FC236}">
                  <a16:creationId xmlns:a16="http://schemas.microsoft.com/office/drawing/2014/main" id="{D6FBFF15-1BC2-AB9A-7A2C-7133B09A8719}"/>
                </a:ext>
              </a:extLst>
            </p:cNvPr>
            <p:cNvSpPr txBox="1"/>
            <p:nvPr/>
          </p:nvSpPr>
          <p:spPr>
            <a:xfrm rot="-1729365">
              <a:off x="4050464" y="3646264"/>
              <a:ext cx="252022" cy="245844"/>
            </a:xfrm>
            <a:prstGeom prst="rect">
              <a:avLst/>
            </a:prstGeom>
            <a:grp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300"/>
                <a:buFont typeface="Gill Sans"/>
                <a:buNone/>
              </a:pPr>
              <a:endParaRPr sz="1300" b="0" i="0" u="none" strike="noStrike" cap="none">
                <a:solidFill>
                  <a:schemeClr val="lt1"/>
                </a:solidFill>
                <a:latin typeface="Gill Sans"/>
                <a:ea typeface="Gill Sans"/>
                <a:cs typeface="Gill Sans"/>
                <a:sym typeface="Gill Sans"/>
              </a:endParaRPr>
            </a:p>
          </p:txBody>
        </p:sp>
        <p:sp>
          <p:nvSpPr>
            <p:cNvPr id="21" name="Google Shape;146;gfdd33585ac_0_2">
              <a:extLst>
                <a:ext uri="{FF2B5EF4-FFF2-40B4-BE49-F238E27FC236}">
                  <a16:creationId xmlns:a16="http://schemas.microsoft.com/office/drawing/2014/main" id="{64E531B3-2FF2-244C-9EB8-6C14144C617D}"/>
                </a:ext>
              </a:extLst>
            </p:cNvPr>
            <p:cNvSpPr/>
            <p:nvPr/>
          </p:nvSpPr>
          <p:spPr>
            <a:xfrm>
              <a:off x="2683526" y="3649289"/>
              <a:ext cx="1214400" cy="1214400"/>
            </a:xfrm>
            <a:prstGeom prst="ellipse">
              <a:avLst/>
            </a:prstGeom>
            <a:grp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7;gfdd33585ac_0_2">
              <a:extLst>
                <a:ext uri="{FF2B5EF4-FFF2-40B4-BE49-F238E27FC236}">
                  <a16:creationId xmlns:a16="http://schemas.microsoft.com/office/drawing/2014/main" id="{4C7E83DD-8F96-AB89-B221-9BBC7CB08405}"/>
                </a:ext>
              </a:extLst>
            </p:cNvPr>
            <p:cNvSpPr txBox="1"/>
            <p:nvPr/>
          </p:nvSpPr>
          <p:spPr>
            <a:xfrm>
              <a:off x="2861370" y="3827133"/>
              <a:ext cx="858600" cy="858600"/>
            </a:xfrm>
            <a:prstGeom prst="rect">
              <a:avLst/>
            </a:prstGeom>
            <a:grp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Gill Sans"/>
                <a:buNone/>
              </a:pPr>
              <a:r>
                <a:rPr lang="en-US" sz="1600" b="0" i="0" u="none" strike="noStrike" cap="none">
                  <a:solidFill>
                    <a:schemeClr val="lt1"/>
                  </a:solidFill>
                  <a:latin typeface="Gill Sans"/>
                  <a:ea typeface="Gill Sans"/>
                  <a:cs typeface="Gill Sans"/>
                  <a:sym typeface="Gill Sans"/>
                </a:rPr>
                <a:t>Steward</a:t>
              </a:r>
              <a:endParaRPr/>
            </a:p>
          </p:txBody>
        </p:sp>
        <p:sp>
          <p:nvSpPr>
            <p:cNvPr id="23" name="Google Shape;148;gfdd33585ac_0_2">
              <a:extLst>
                <a:ext uri="{FF2B5EF4-FFF2-40B4-BE49-F238E27FC236}">
                  <a16:creationId xmlns:a16="http://schemas.microsoft.com/office/drawing/2014/main" id="{4AAE2C99-E05D-B6D6-ED31-C647BA963308}"/>
                </a:ext>
              </a:extLst>
            </p:cNvPr>
            <p:cNvSpPr/>
            <p:nvPr/>
          </p:nvSpPr>
          <p:spPr>
            <a:xfrm rot="-8923080">
              <a:off x="2403857" y="3599597"/>
              <a:ext cx="287145" cy="409804"/>
            </a:xfrm>
            <a:prstGeom prst="rightArrow">
              <a:avLst>
                <a:gd name="adj1" fmla="val 60000"/>
                <a:gd name="adj2"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9;gfdd33585ac_0_2">
              <a:extLst>
                <a:ext uri="{FF2B5EF4-FFF2-40B4-BE49-F238E27FC236}">
                  <a16:creationId xmlns:a16="http://schemas.microsoft.com/office/drawing/2014/main" id="{ED617E83-B8E4-10C8-11C2-F50A5BB4ECD0}"/>
                </a:ext>
              </a:extLst>
            </p:cNvPr>
            <p:cNvSpPr txBox="1"/>
            <p:nvPr/>
          </p:nvSpPr>
          <p:spPr>
            <a:xfrm rot="1878959">
              <a:off x="2483769" y="3703801"/>
              <a:ext cx="200863" cy="245831"/>
            </a:xfrm>
            <a:prstGeom prst="rect">
              <a:avLst/>
            </a:prstGeom>
            <a:grp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300"/>
                <a:buFont typeface="Gill Sans"/>
                <a:buNone/>
              </a:pPr>
              <a:endParaRPr sz="1300" b="0" i="0" u="none" strike="noStrike" cap="none">
                <a:solidFill>
                  <a:schemeClr val="lt1"/>
                </a:solidFill>
                <a:latin typeface="Gill Sans"/>
                <a:ea typeface="Gill Sans"/>
                <a:cs typeface="Gill Sans"/>
                <a:sym typeface="Gill Sans"/>
              </a:endParaRPr>
            </a:p>
          </p:txBody>
        </p:sp>
        <p:sp>
          <p:nvSpPr>
            <p:cNvPr id="25" name="Google Shape;150;gfdd33585ac_0_2">
              <a:extLst>
                <a:ext uri="{FF2B5EF4-FFF2-40B4-BE49-F238E27FC236}">
                  <a16:creationId xmlns:a16="http://schemas.microsoft.com/office/drawing/2014/main" id="{8E369462-25D6-05A9-9768-025030BCC232}"/>
                </a:ext>
              </a:extLst>
            </p:cNvPr>
            <p:cNvSpPr/>
            <p:nvPr/>
          </p:nvSpPr>
          <p:spPr>
            <a:xfrm>
              <a:off x="1183128" y="2736688"/>
              <a:ext cx="1214400" cy="1214400"/>
            </a:xfrm>
            <a:prstGeom prst="ellipse">
              <a:avLst/>
            </a:prstGeom>
            <a:grp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1;gfdd33585ac_0_2">
              <a:extLst>
                <a:ext uri="{FF2B5EF4-FFF2-40B4-BE49-F238E27FC236}">
                  <a16:creationId xmlns:a16="http://schemas.microsoft.com/office/drawing/2014/main" id="{4124D079-9F7E-E556-0F3C-ADB2F1177239}"/>
                </a:ext>
              </a:extLst>
            </p:cNvPr>
            <p:cNvSpPr txBox="1"/>
            <p:nvPr/>
          </p:nvSpPr>
          <p:spPr>
            <a:xfrm>
              <a:off x="1360971" y="2914532"/>
              <a:ext cx="954313" cy="858600"/>
            </a:xfrm>
            <a:prstGeom prst="rect">
              <a:avLst/>
            </a:prstGeom>
            <a:grp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Gill Sans"/>
                <a:buNone/>
              </a:pPr>
              <a:r>
                <a:rPr lang="en-US" sz="1600" b="0" i="0" u="none" strike="noStrike" cap="none" dirty="0">
                  <a:solidFill>
                    <a:schemeClr val="lt1"/>
                  </a:solidFill>
                  <a:latin typeface="Gill Sans"/>
                  <a:ea typeface="Gill Sans"/>
                  <a:cs typeface="Gill Sans"/>
                  <a:sym typeface="Gill Sans"/>
                </a:rPr>
                <a:t>Formalize </a:t>
              </a:r>
              <a:endParaRPr dirty="0"/>
            </a:p>
          </p:txBody>
        </p:sp>
        <p:sp>
          <p:nvSpPr>
            <p:cNvPr id="27" name="Google Shape;152;gfdd33585ac_0_2">
              <a:extLst>
                <a:ext uri="{FF2B5EF4-FFF2-40B4-BE49-F238E27FC236}">
                  <a16:creationId xmlns:a16="http://schemas.microsoft.com/office/drawing/2014/main" id="{017430A9-D2F0-E784-0520-635906F54983}"/>
                </a:ext>
              </a:extLst>
            </p:cNvPr>
            <p:cNvSpPr/>
            <p:nvPr/>
          </p:nvSpPr>
          <p:spPr>
            <a:xfrm rot="-5400000">
              <a:off x="1628747" y="2236105"/>
              <a:ext cx="323100" cy="409800"/>
            </a:xfrm>
            <a:prstGeom prst="rightArrow">
              <a:avLst>
                <a:gd name="adj1" fmla="val 60000"/>
                <a:gd name="adj2"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3;gfdd33585ac_0_2">
              <a:extLst>
                <a:ext uri="{FF2B5EF4-FFF2-40B4-BE49-F238E27FC236}">
                  <a16:creationId xmlns:a16="http://schemas.microsoft.com/office/drawing/2014/main" id="{56823A8C-8C88-057F-B705-22F1E6BCAE7C}"/>
                </a:ext>
              </a:extLst>
            </p:cNvPr>
            <p:cNvSpPr txBox="1"/>
            <p:nvPr/>
          </p:nvSpPr>
          <p:spPr>
            <a:xfrm rot="-5400000">
              <a:off x="1677269" y="2366455"/>
              <a:ext cx="226200" cy="246000"/>
            </a:xfrm>
            <a:prstGeom prst="rect">
              <a:avLst/>
            </a:prstGeom>
            <a:grp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300"/>
                <a:buFont typeface="Gill Sans"/>
                <a:buNone/>
              </a:pPr>
              <a:endParaRPr sz="1300" b="0" i="0" u="none" strike="noStrike" cap="none">
                <a:solidFill>
                  <a:schemeClr val="lt1"/>
                </a:solidFill>
                <a:latin typeface="Gill Sans"/>
                <a:ea typeface="Gill Sans"/>
                <a:cs typeface="Gill Sans"/>
                <a:sym typeface="Gill Sans"/>
              </a:endParaRPr>
            </a:p>
          </p:txBody>
        </p:sp>
        <p:sp>
          <p:nvSpPr>
            <p:cNvPr id="29" name="Google Shape;154;gfdd33585ac_0_2">
              <a:extLst>
                <a:ext uri="{FF2B5EF4-FFF2-40B4-BE49-F238E27FC236}">
                  <a16:creationId xmlns:a16="http://schemas.microsoft.com/office/drawing/2014/main" id="{E9E35447-086B-6C18-1A1A-2FB2D2E432F6}"/>
                </a:ext>
              </a:extLst>
            </p:cNvPr>
            <p:cNvSpPr/>
            <p:nvPr/>
          </p:nvSpPr>
          <p:spPr>
            <a:xfrm>
              <a:off x="1183128" y="912601"/>
              <a:ext cx="1214400" cy="1214400"/>
            </a:xfrm>
            <a:prstGeom prst="ellipse">
              <a:avLst/>
            </a:prstGeom>
            <a:grp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5;gfdd33585ac_0_2">
              <a:extLst>
                <a:ext uri="{FF2B5EF4-FFF2-40B4-BE49-F238E27FC236}">
                  <a16:creationId xmlns:a16="http://schemas.microsoft.com/office/drawing/2014/main" id="{09DCD9F6-EFCC-ED71-952A-C34B41AF9EE0}"/>
                </a:ext>
              </a:extLst>
            </p:cNvPr>
            <p:cNvSpPr txBox="1"/>
            <p:nvPr/>
          </p:nvSpPr>
          <p:spPr>
            <a:xfrm>
              <a:off x="1360972" y="1090445"/>
              <a:ext cx="858600" cy="858600"/>
            </a:xfrm>
            <a:prstGeom prst="rect">
              <a:avLst/>
            </a:prstGeom>
            <a:grp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Gill Sans"/>
                <a:buNone/>
              </a:pPr>
              <a:r>
                <a:rPr lang="en-US" sz="1600" b="0" i="0" u="none" strike="noStrike" cap="none">
                  <a:solidFill>
                    <a:schemeClr val="lt1"/>
                  </a:solidFill>
                  <a:latin typeface="Gill Sans"/>
                  <a:ea typeface="Gill Sans"/>
                  <a:cs typeface="Gill Sans"/>
                  <a:sym typeface="Gill Sans"/>
                </a:rPr>
                <a:t>Steward</a:t>
              </a:r>
              <a:endParaRPr/>
            </a:p>
          </p:txBody>
        </p:sp>
        <p:sp>
          <p:nvSpPr>
            <p:cNvPr id="31" name="Google Shape;156;gfdd33585ac_0_2">
              <a:extLst>
                <a:ext uri="{FF2B5EF4-FFF2-40B4-BE49-F238E27FC236}">
                  <a16:creationId xmlns:a16="http://schemas.microsoft.com/office/drawing/2014/main" id="{82721CD4-7CB9-595E-500E-E22917BEB8D1}"/>
                </a:ext>
              </a:extLst>
            </p:cNvPr>
            <p:cNvSpPr/>
            <p:nvPr/>
          </p:nvSpPr>
          <p:spPr>
            <a:xfrm rot="-1800918">
              <a:off x="2410647" y="863359"/>
              <a:ext cx="323251" cy="409802"/>
            </a:xfrm>
            <a:prstGeom prst="rightArrow">
              <a:avLst>
                <a:gd name="adj1" fmla="val 60000"/>
                <a:gd name="adj2"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7;gfdd33585ac_0_2">
              <a:extLst>
                <a:ext uri="{FF2B5EF4-FFF2-40B4-BE49-F238E27FC236}">
                  <a16:creationId xmlns:a16="http://schemas.microsoft.com/office/drawing/2014/main" id="{8286FBF8-7D78-70DB-9DBA-EF79A1986EC7}"/>
                </a:ext>
              </a:extLst>
            </p:cNvPr>
            <p:cNvSpPr txBox="1"/>
            <p:nvPr/>
          </p:nvSpPr>
          <p:spPr>
            <a:xfrm rot="-1799962">
              <a:off x="2417207" y="969618"/>
              <a:ext cx="226204" cy="245963"/>
            </a:xfrm>
            <a:prstGeom prst="rect">
              <a:avLst/>
            </a:prstGeom>
            <a:grp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300"/>
                <a:buFont typeface="Gill Sans"/>
                <a:buNone/>
              </a:pPr>
              <a:endParaRPr sz="1300" b="0" i="0" u="none" strike="noStrike" cap="none">
                <a:solidFill>
                  <a:schemeClr val="lt1"/>
                </a:solidFill>
                <a:latin typeface="Gill Sans"/>
                <a:ea typeface="Gill Sans"/>
                <a:cs typeface="Gill Sans"/>
                <a:sym typeface="Gill Sans"/>
              </a:endParaRPr>
            </a:p>
          </p:txBody>
        </p:sp>
      </p:grpSp>
      <p:pic>
        <p:nvPicPr>
          <p:cNvPr id="3" name="Picture 2">
            <a:extLst>
              <a:ext uri="{FF2B5EF4-FFF2-40B4-BE49-F238E27FC236}">
                <a16:creationId xmlns:a16="http://schemas.microsoft.com/office/drawing/2014/main" id="{01E5AE4D-C46A-0167-F341-0BF011A16731}"/>
              </a:ext>
            </a:extLst>
          </p:cNvPr>
          <p:cNvPicPr>
            <a:picLocks noChangeAspect="1"/>
          </p:cNvPicPr>
          <p:nvPr/>
        </p:nvPicPr>
        <p:blipFill>
          <a:blip r:embed="rId3"/>
          <a:stretch>
            <a:fillRect/>
          </a:stretch>
        </p:blipFill>
        <p:spPr>
          <a:xfrm>
            <a:off x="240484" y="5880519"/>
            <a:ext cx="975920" cy="803409"/>
          </a:xfrm>
          <a:prstGeom prst="rect">
            <a:avLst/>
          </a:prstGeom>
        </p:spPr>
      </p:pic>
    </p:spTree>
    <p:extLst>
      <p:ext uri="{BB962C8B-B14F-4D97-AF65-F5344CB8AC3E}">
        <p14:creationId xmlns:p14="http://schemas.microsoft.com/office/powerpoint/2010/main" val="981880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3A45BB7-743C-4BC2-94A3-33BF97685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C6BBFFD-A512-4F47-884D-35894619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10552355" cy="1501327"/>
          </a:xfrm>
        </p:spPr>
        <p:txBody>
          <a:bodyPr vert="horz" lIns="91440" tIns="45720" rIns="91440" bIns="45720" rtlCol="0" anchor="b">
            <a:normAutofit/>
          </a:bodyPr>
          <a:lstStyle/>
          <a:p>
            <a:r>
              <a:rPr lang="en-US" spc="-40">
                <a:solidFill>
                  <a:srgbClr val="FFFFFF"/>
                </a:solidFill>
              </a:rPr>
              <a:t>How are legacy gifts different than current cash gifts?  </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smtClean="0"/>
              <a:pPr lvl="0">
                <a:spcAft>
                  <a:spcPts val="600"/>
                </a:spcAft>
              </a:pPr>
              <a:t>6</a:t>
            </a:fld>
            <a:endParaRPr lang="en-US" noProof="0"/>
          </a:p>
        </p:txBody>
      </p:sp>
      <p:graphicFrame>
        <p:nvGraphicFramePr>
          <p:cNvPr id="21" name="Content Placeholder 18">
            <a:extLst>
              <a:ext uri="{FF2B5EF4-FFF2-40B4-BE49-F238E27FC236}">
                <a16:creationId xmlns:a16="http://schemas.microsoft.com/office/drawing/2014/main" id="{678B370D-C16E-CF32-395C-5D76B3DBD165}"/>
              </a:ext>
            </a:extLst>
          </p:cNvPr>
          <p:cNvGraphicFramePr>
            <a:graphicFrameLocks noGrp="1"/>
          </p:cNvGraphicFramePr>
          <p:nvPr>
            <p:ph idx="1"/>
            <p:extLst>
              <p:ext uri="{D42A27DB-BD31-4B8C-83A1-F6EECF244321}">
                <p14:modId xmlns:p14="http://schemas.microsoft.com/office/powerpoint/2010/main" val="3458183930"/>
              </p:ext>
            </p:extLst>
          </p:nvPr>
        </p:nvGraphicFramePr>
        <p:xfrm>
          <a:off x="990600" y="2726575"/>
          <a:ext cx="10210800" cy="3450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BB953F26-E680-F7D3-EE50-3C296E00B089}"/>
              </a:ext>
            </a:extLst>
          </p:cNvPr>
          <p:cNvPicPr>
            <a:picLocks noChangeAspect="1"/>
          </p:cNvPicPr>
          <p:nvPr/>
        </p:nvPicPr>
        <p:blipFill>
          <a:blip r:embed="rId8"/>
          <a:stretch>
            <a:fillRect/>
          </a:stretch>
        </p:blipFill>
        <p:spPr>
          <a:xfrm>
            <a:off x="240484" y="5880519"/>
            <a:ext cx="975920" cy="803409"/>
          </a:xfrm>
          <a:prstGeom prst="rect">
            <a:avLst/>
          </a:prstGeom>
        </p:spPr>
      </p:pic>
    </p:spTree>
    <p:extLst>
      <p:ext uri="{BB962C8B-B14F-4D97-AF65-F5344CB8AC3E}">
        <p14:creationId xmlns:p14="http://schemas.microsoft.com/office/powerpoint/2010/main" val="3959498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6B9F8E7-EAA1-4B1C-BC13-EEB5C78CF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8A7734B-518B-46E3-AF41-1134F2FF7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9523655" cy="1501327"/>
          </a:xfrm>
        </p:spPr>
        <p:txBody>
          <a:bodyPr vert="horz" lIns="91440" tIns="45720" rIns="91440" bIns="45720" rtlCol="0" anchor="b">
            <a:normAutofit/>
          </a:bodyPr>
          <a:lstStyle/>
          <a:p>
            <a:r>
              <a:rPr lang="en-US" spc="-40" dirty="0">
                <a:solidFill>
                  <a:srgbClr val="FFFFFF"/>
                </a:solidFill>
              </a:rPr>
              <a:t>Identifying Legacy Donors </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819887" y="2899186"/>
            <a:ext cx="5610113" cy="3284359"/>
          </a:xfrm>
        </p:spPr>
        <p:txBody>
          <a:bodyPr vert="horz" lIns="91440" tIns="45720" rIns="91440" bIns="45720" rtlCol="0">
            <a:normAutofit/>
          </a:bodyPr>
          <a:lstStyle/>
          <a:p>
            <a:pPr marL="342900" indent="-228600">
              <a:lnSpc>
                <a:spcPct val="100000"/>
              </a:lnSpc>
              <a:buFont typeface="Arial" panose="020B0604020202020204" pitchFamily="34" charset="0"/>
              <a:buChar char="•"/>
            </a:pPr>
            <a:endParaRPr lang="en-US" sz="1500" dirty="0"/>
          </a:p>
          <a:p>
            <a:pPr marL="342900" indent="-228600">
              <a:lnSpc>
                <a:spcPct val="100000"/>
              </a:lnSpc>
              <a:buFont typeface="Arial" panose="020B0604020202020204" pitchFamily="34" charset="0"/>
              <a:buChar char="•"/>
            </a:pPr>
            <a:r>
              <a:rPr lang="en-US" sz="1500" dirty="0"/>
              <a:t>Can be of any age</a:t>
            </a:r>
          </a:p>
          <a:p>
            <a:pPr marL="342900" indent="-228600">
              <a:lnSpc>
                <a:spcPct val="100000"/>
              </a:lnSpc>
              <a:buFont typeface="Arial" panose="020B0604020202020204" pitchFamily="34" charset="0"/>
              <a:buChar char="•"/>
            </a:pPr>
            <a:r>
              <a:rPr lang="en-US" sz="1500" dirty="0"/>
              <a:t>Long-term consistent donors &amp; volunteers</a:t>
            </a:r>
          </a:p>
          <a:p>
            <a:pPr marL="342900" indent="-228600">
              <a:lnSpc>
                <a:spcPct val="100000"/>
              </a:lnSpc>
              <a:buFont typeface="Arial" panose="020B0604020202020204" pitchFamily="34" charset="0"/>
              <a:buChar char="•"/>
            </a:pPr>
            <a:r>
              <a:rPr lang="en-US" sz="1500" dirty="0"/>
              <a:t>Already connected and committed to organization</a:t>
            </a:r>
          </a:p>
          <a:p>
            <a:pPr marL="342900" indent="-228600">
              <a:lnSpc>
                <a:spcPct val="100000"/>
              </a:lnSpc>
              <a:buFont typeface="Arial" panose="020B0604020202020204" pitchFamily="34" charset="0"/>
              <a:buChar char="•"/>
            </a:pPr>
            <a:r>
              <a:rPr lang="en-US" sz="1500" dirty="0"/>
              <a:t>Care about the Jewish future and supporting next generation</a:t>
            </a:r>
          </a:p>
          <a:p>
            <a:pPr marL="342900" indent="-228600">
              <a:lnSpc>
                <a:spcPct val="100000"/>
              </a:lnSpc>
              <a:buFont typeface="Arial" panose="020B0604020202020204" pitchFamily="34" charset="0"/>
              <a:buChar char="•"/>
            </a:pPr>
            <a:r>
              <a:rPr lang="en-US" sz="1500" dirty="0"/>
              <a:t>Want the impact this organization has had on their life to be available for others</a:t>
            </a:r>
          </a:p>
          <a:p>
            <a:pPr marL="114300">
              <a:lnSpc>
                <a:spcPct val="100000"/>
              </a:lnSpc>
            </a:pPr>
            <a:endParaRPr lang="en-US" sz="1500" dirty="0"/>
          </a:p>
          <a:p>
            <a:pPr marL="800100" lvl="1" indent="0">
              <a:lnSpc>
                <a:spcPct val="100000"/>
              </a:lnSpc>
              <a:buNone/>
            </a:pPr>
            <a:endParaRPr lang="en-US" sz="1500"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smtClean="0"/>
              <a:pPr lvl="0">
                <a:spcAft>
                  <a:spcPts val="600"/>
                </a:spcAft>
              </a:pPr>
              <a:t>7</a:t>
            </a:fld>
            <a:endParaRPr lang="en-US" noProof="0"/>
          </a:p>
        </p:txBody>
      </p:sp>
      <p:pic>
        <p:nvPicPr>
          <p:cNvPr id="2" name="Picture 1" descr="Logo, company name&#10;&#10;Description automatically generated">
            <a:extLst>
              <a:ext uri="{FF2B5EF4-FFF2-40B4-BE49-F238E27FC236}">
                <a16:creationId xmlns:a16="http://schemas.microsoft.com/office/drawing/2014/main" id="{1CC3B327-EB9C-5FE4-CD58-3B9B378DBC6C}"/>
              </a:ext>
            </a:extLst>
          </p:cNvPr>
          <p:cNvPicPr>
            <a:picLocks noChangeAspect="1"/>
          </p:cNvPicPr>
          <p:nvPr/>
        </p:nvPicPr>
        <p:blipFill>
          <a:blip r:embed="rId3"/>
          <a:stretch>
            <a:fillRect/>
          </a:stretch>
        </p:blipFill>
        <p:spPr>
          <a:xfrm>
            <a:off x="83891" y="5789967"/>
            <a:ext cx="1262556" cy="950401"/>
          </a:xfrm>
          <a:prstGeom prst="rect">
            <a:avLst/>
          </a:prstGeom>
        </p:spPr>
      </p:pic>
      <p:pic>
        <p:nvPicPr>
          <p:cNvPr id="7" name="Picture Placeholder 6" descr="A group of women holding flowers&#10;&#10;Description automatically generated with medium confidence">
            <a:extLst>
              <a:ext uri="{FF2B5EF4-FFF2-40B4-BE49-F238E27FC236}">
                <a16:creationId xmlns:a16="http://schemas.microsoft.com/office/drawing/2014/main" id="{B44DFAAE-1CE7-F32A-D6B2-D24AF0AF3DD8}"/>
              </a:ext>
            </a:extLst>
          </p:cNvPr>
          <p:cNvPicPr>
            <a:picLocks noGrp="1" noChangeAspect="1"/>
          </p:cNvPicPr>
          <p:nvPr>
            <p:ph type="pic" sz="quarter" idx="13"/>
          </p:nvPr>
        </p:nvPicPr>
        <p:blipFill>
          <a:blip r:embed="rId4"/>
          <a:srcRect l="15936" r="15936"/>
          <a:stretch>
            <a:fillRect/>
          </a:stretch>
        </p:blipFill>
        <p:spPr/>
      </p:pic>
      <p:pic>
        <p:nvPicPr>
          <p:cNvPr id="4" name="Picture 3">
            <a:extLst>
              <a:ext uri="{FF2B5EF4-FFF2-40B4-BE49-F238E27FC236}">
                <a16:creationId xmlns:a16="http://schemas.microsoft.com/office/drawing/2014/main" id="{65092210-29D7-2A1D-6BB7-53253E90C983}"/>
              </a:ext>
            </a:extLst>
          </p:cNvPr>
          <p:cNvPicPr>
            <a:picLocks noChangeAspect="1"/>
          </p:cNvPicPr>
          <p:nvPr/>
        </p:nvPicPr>
        <p:blipFill>
          <a:blip r:embed="rId5"/>
          <a:stretch>
            <a:fillRect/>
          </a:stretch>
        </p:blipFill>
        <p:spPr>
          <a:xfrm>
            <a:off x="240484" y="5880519"/>
            <a:ext cx="975920" cy="803409"/>
          </a:xfrm>
          <a:prstGeom prst="rect">
            <a:avLst/>
          </a:prstGeom>
        </p:spPr>
      </p:pic>
    </p:spTree>
    <p:extLst>
      <p:ext uri="{BB962C8B-B14F-4D97-AF65-F5344CB8AC3E}">
        <p14:creationId xmlns:p14="http://schemas.microsoft.com/office/powerpoint/2010/main" val="2740891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11204599" cy="1501327"/>
          </a:xfrm>
        </p:spPr>
        <p:txBody>
          <a:bodyPr>
            <a:normAutofit/>
          </a:bodyPr>
          <a:lstStyle/>
          <a:p>
            <a:r>
              <a:rPr lang="en-US" sz="4000" dirty="0"/>
              <a:t>Cultivating</a:t>
            </a:r>
          </a:p>
        </p:txBody>
      </p:sp>
      <p:pic>
        <p:nvPicPr>
          <p:cNvPr id="8" name="Picture Placeholder 7">
            <a:extLst>
              <a:ext uri="{FF2B5EF4-FFF2-40B4-BE49-F238E27FC236}">
                <a16:creationId xmlns:a16="http://schemas.microsoft.com/office/drawing/2014/main" id="{7B7F6341-D9BE-4D3C-92A1-37FAA11DE63C}"/>
              </a:ext>
            </a:extLst>
          </p:cNvPr>
          <p:cNvPicPr>
            <a:picLocks noGrp="1" noChangeAspect="1"/>
          </p:cNvPicPr>
          <p:nvPr>
            <p:ph type="pic" sz="quarter" idx="13"/>
          </p:nvPr>
        </p:nvPicPr>
        <p:blipFill>
          <a:blip r:embed="rId3"/>
          <a:srcRect/>
          <a:stretch/>
        </p:blipFill>
        <p:spPr>
          <a:xfrm>
            <a:off x="-1" y="2268140"/>
            <a:ext cx="6791326" cy="4562922"/>
          </a:xfrm>
        </p:spPr>
      </p:pic>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8</a:t>
            </a:fld>
            <a:endParaRPr lang="en-US" noProof="0" dirty="0"/>
          </a:p>
        </p:txBody>
      </p:sp>
      <p:sp>
        <p:nvSpPr>
          <p:cNvPr id="6" name="Content Placeholder 18">
            <a:extLst>
              <a:ext uri="{FF2B5EF4-FFF2-40B4-BE49-F238E27FC236}">
                <a16:creationId xmlns:a16="http://schemas.microsoft.com/office/drawing/2014/main" id="{81E42126-E2A6-86BD-BDB1-4BBA9C1FDA42}"/>
              </a:ext>
            </a:extLst>
          </p:cNvPr>
          <p:cNvSpPr>
            <a:spLocks noGrp="1"/>
          </p:cNvSpPr>
          <p:nvPr>
            <p:ph idx="1"/>
          </p:nvPr>
        </p:nvSpPr>
        <p:spPr>
          <a:xfrm>
            <a:off x="6875217" y="2907421"/>
            <a:ext cx="5610113" cy="3284359"/>
          </a:xfrm>
        </p:spPr>
        <p:txBody>
          <a:bodyPr vert="horz" lIns="91440" tIns="45720" rIns="91440" bIns="45720" rtlCol="0">
            <a:normAutofit/>
          </a:bodyPr>
          <a:lstStyle/>
          <a:p>
            <a:pPr marL="342900" indent="-228600">
              <a:lnSpc>
                <a:spcPct val="100000"/>
              </a:lnSpc>
              <a:buFont typeface="Arial" panose="020B0604020202020204" pitchFamily="34" charset="0"/>
              <a:buChar char="•"/>
            </a:pPr>
            <a:endParaRPr lang="en-US" sz="1500" dirty="0"/>
          </a:p>
          <a:p>
            <a:pPr marL="342900" indent="-228600">
              <a:lnSpc>
                <a:spcPct val="100000"/>
              </a:lnSpc>
              <a:buFont typeface="Arial" panose="020B0604020202020204" pitchFamily="34" charset="0"/>
              <a:buChar char="•"/>
            </a:pPr>
            <a:r>
              <a:rPr lang="en-US" sz="1500" dirty="0"/>
              <a:t>Learn donor’s story</a:t>
            </a:r>
          </a:p>
          <a:p>
            <a:pPr marL="342900" indent="-228600">
              <a:lnSpc>
                <a:spcPct val="100000"/>
              </a:lnSpc>
              <a:buFont typeface="Arial" panose="020B0604020202020204" pitchFamily="34" charset="0"/>
              <a:buChar char="•"/>
            </a:pPr>
            <a:r>
              <a:rPr lang="en-US" sz="1500" dirty="0"/>
              <a:t>Nurture relationship</a:t>
            </a:r>
          </a:p>
          <a:p>
            <a:pPr marL="342900" indent="-228600">
              <a:lnSpc>
                <a:spcPct val="100000"/>
              </a:lnSpc>
              <a:buFont typeface="Arial" panose="020B0604020202020204" pitchFamily="34" charset="0"/>
              <a:buChar char="•"/>
            </a:pPr>
            <a:r>
              <a:rPr lang="en-US" sz="1500" dirty="0"/>
              <a:t>Engage in organizational activities</a:t>
            </a:r>
          </a:p>
          <a:p>
            <a:pPr marL="342900" indent="-228600">
              <a:lnSpc>
                <a:spcPct val="100000"/>
              </a:lnSpc>
              <a:buFont typeface="Arial" panose="020B0604020202020204" pitchFamily="34" charset="0"/>
              <a:buChar char="•"/>
            </a:pPr>
            <a:r>
              <a:rPr lang="en-US" sz="1500" dirty="0"/>
              <a:t>Educate about importance of building endowment</a:t>
            </a:r>
          </a:p>
          <a:p>
            <a:pPr marL="342900" indent="-228600">
              <a:lnSpc>
                <a:spcPct val="100000"/>
              </a:lnSpc>
              <a:buFont typeface="Arial" panose="020B0604020202020204" pitchFamily="34" charset="0"/>
              <a:buChar char="•"/>
            </a:pPr>
            <a:r>
              <a:rPr lang="en-US" sz="1500" dirty="0"/>
              <a:t>Educate about legacy giving</a:t>
            </a:r>
          </a:p>
          <a:p>
            <a:pPr marL="342900" indent="-228600">
              <a:lnSpc>
                <a:spcPct val="100000"/>
              </a:lnSpc>
              <a:buFont typeface="Arial" panose="020B0604020202020204" pitchFamily="34" charset="0"/>
              <a:buChar char="•"/>
            </a:pPr>
            <a:r>
              <a:rPr lang="en-US" sz="1500" dirty="0"/>
              <a:t>Share why you chose to leave a legacy</a:t>
            </a:r>
          </a:p>
          <a:p>
            <a:pPr marL="114300">
              <a:lnSpc>
                <a:spcPct val="100000"/>
              </a:lnSpc>
            </a:pPr>
            <a:endParaRPr lang="en-US" sz="1500" dirty="0"/>
          </a:p>
          <a:p>
            <a:pPr marL="800100" lvl="1" indent="0">
              <a:lnSpc>
                <a:spcPct val="100000"/>
              </a:lnSpc>
              <a:buNone/>
            </a:pPr>
            <a:endParaRPr lang="en-US" sz="1500" dirty="0"/>
          </a:p>
        </p:txBody>
      </p:sp>
      <p:pic>
        <p:nvPicPr>
          <p:cNvPr id="2" name="Picture 1">
            <a:extLst>
              <a:ext uri="{FF2B5EF4-FFF2-40B4-BE49-F238E27FC236}">
                <a16:creationId xmlns:a16="http://schemas.microsoft.com/office/drawing/2014/main" id="{D80890A6-2C02-03ED-E8CB-081DF3F471AD}"/>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2522652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6B9F8E7-EAA1-4B1C-BC13-EEB5C78CF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8A7734B-518B-46E3-AF41-1134F2FF7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9523655" cy="1501327"/>
          </a:xfrm>
        </p:spPr>
        <p:txBody>
          <a:bodyPr vert="horz" lIns="91440" tIns="45720" rIns="91440" bIns="45720" rtlCol="0" anchor="b">
            <a:normAutofit/>
          </a:bodyPr>
          <a:lstStyle/>
          <a:p>
            <a:r>
              <a:rPr lang="en-US" spc="-40" dirty="0">
                <a:solidFill>
                  <a:srgbClr val="FFFFFF"/>
                </a:solidFill>
              </a:rPr>
              <a:t>Having legacy conversations</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smtClean="0"/>
              <a:pPr lvl="0">
                <a:spcAft>
                  <a:spcPts val="600"/>
                </a:spcAft>
              </a:pPr>
              <a:t>9</a:t>
            </a:fld>
            <a:endParaRPr lang="en-US" noProof="0"/>
          </a:p>
        </p:txBody>
      </p:sp>
      <p:pic>
        <p:nvPicPr>
          <p:cNvPr id="2" name="Picture 1" descr="Logo, company name&#10;&#10;Description automatically generated">
            <a:extLst>
              <a:ext uri="{FF2B5EF4-FFF2-40B4-BE49-F238E27FC236}">
                <a16:creationId xmlns:a16="http://schemas.microsoft.com/office/drawing/2014/main" id="{3BC3EF92-EBB1-EEB3-6752-8CE745B4862E}"/>
              </a:ext>
            </a:extLst>
          </p:cNvPr>
          <p:cNvPicPr>
            <a:picLocks noChangeAspect="1"/>
          </p:cNvPicPr>
          <p:nvPr/>
        </p:nvPicPr>
        <p:blipFill>
          <a:blip r:embed="rId3"/>
          <a:stretch>
            <a:fillRect/>
          </a:stretch>
        </p:blipFill>
        <p:spPr>
          <a:xfrm>
            <a:off x="83891" y="5789967"/>
            <a:ext cx="1262556" cy="950401"/>
          </a:xfrm>
          <a:prstGeom prst="rect">
            <a:avLst/>
          </a:prstGeom>
        </p:spPr>
      </p:pic>
      <p:sp>
        <p:nvSpPr>
          <p:cNvPr id="6" name="Content Placeholder 18">
            <a:extLst>
              <a:ext uri="{FF2B5EF4-FFF2-40B4-BE49-F238E27FC236}">
                <a16:creationId xmlns:a16="http://schemas.microsoft.com/office/drawing/2014/main" id="{964E8FA9-3BD9-2AF2-FBAB-AC1AF4A46F56}"/>
              </a:ext>
            </a:extLst>
          </p:cNvPr>
          <p:cNvSpPr>
            <a:spLocks noGrp="1"/>
          </p:cNvSpPr>
          <p:nvPr>
            <p:ph idx="1"/>
          </p:nvPr>
        </p:nvSpPr>
        <p:spPr>
          <a:xfrm>
            <a:off x="5819887" y="2899186"/>
            <a:ext cx="5610113" cy="3284359"/>
          </a:xfrm>
        </p:spPr>
        <p:txBody>
          <a:bodyPr vert="horz" lIns="91440" tIns="45720" rIns="91440" bIns="45720" rtlCol="0">
            <a:normAutofit fontScale="92500" lnSpcReduction="20000"/>
          </a:bodyPr>
          <a:lstStyle/>
          <a:p>
            <a:pPr marL="342900" indent="-228600">
              <a:lnSpc>
                <a:spcPct val="100000"/>
              </a:lnSpc>
              <a:buFont typeface="Arial" panose="020B0604020202020204" pitchFamily="34" charset="0"/>
              <a:buChar char="•"/>
            </a:pPr>
            <a:endParaRPr lang="en-US" sz="1500" dirty="0"/>
          </a:p>
          <a:p>
            <a:pPr marL="342900" indent="-228600">
              <a:lnSpc>
                <a:spcPct val="100000"/>
              </a:lnSpc>
              <a:buFont typeface="Arial" panose="020B0604020202020204" pitchFamily="34" charset="0"/>
              <a:buChar char="•"/>
            </a:pPr>
            <a:r>
              <a:rPr lang="en-US" sz="1500" dirty="0"/>
              <a:t>Ask meaningful questions</a:t>
            </a:r>
          </a:p>
          <a:p>
            <a:pPr marL="342900" indent="-228600">
              <a:lnSpc>
                <a:spcPct val="100000"/>
              </a:lnSpc>
              <a:buFont typeface="Arial" panose="020B0604020202020204" pitchFamily="34" charset="0"/>
              <a:buChar char="•"/>
            </a:pPr>
            <a:r>
              <a:rPr lang="en-US" sz="1500" dirty="0"/>
              <a:t>Understand donor’s connection </a:t>
            </a:r>
          </a:p>
          <a:p>
            <a:pPr marL="342900" indent="-228600">
              <a:lnSpc>
                <a:spcPct val="100000"/>
              </a:lnSpc>
              <a:buFont typeface="Arial" panose="020B0604020202020204" pitchFamily="34" charset="0"/>
              <a:buChar char="•"/>
            </a:pPr>
            <a:r>
              <a:rPr lang="en-US" sz="1500" dirty="0"/>
              <a:t>Ask them to join you in leaving a legacy</a:t>
            </a:r>
          </a:p>
          <a:p>
            <a:pPr marL="342900" indent="-228600">
              <a:lnSpc>
                <a:spcPct val="100000"/>
              </a:lnSpc>
              <a:buFont typeface="Arial" panose="020B0604020202020204" pitchFamily="34" charset="0"/>
              <a:buChar char="•"/>
            </a:pPr>
            <a:r>
              <a:rPr lang="en-US" sz="1500" dirty="0"/>
              <a:t>Wait for their response</a:t>
            </a:r>
          </a:p>
          <a:p>
            <a:pPr marL="342900" indent="-228600">
              <a:lnSpc>
                <a:spcPct val="100000"/>
              </a:lnSpc>
              <a:buFont typeface="Arial" panose="020B0604020202020204" pitchFamily="34" charset="0"/>
              <a:buChar char="•"/>
            </a:pPr>
            <a:r>
              <a:rPr lang="en-US" sz="1500" dirty="0"/>
              <a:t>Complete conversation</a:t>
            </a:r>
          </a:p>
          <a:p>
            <a:pPr marL="342900" indent="-228600">
              <a:lnSpc>
                <a:spcPct val="100000"/>
              </a:lnSpc>
              <a:buFont typeface="Arial" panose="020B0604020202020204" pitchFamily="34" charset="0"/>
              <a:buChar char="•"/>
            </a:pPr>
            <a:r>
              <a:rPr lang="en-US" sz="1500" dirty="0"/>
              <a:t>Follow-up as necessary</a:t>
            </a:r>
          </a:p>
          <a:p>
            <a:pPr marL="342900" indent="-228600">
              <a:lnSpc>
                <a:spcPct val="100000"/>
              </a:lnSpc>
              <a:buFont typeface="Arial" panose="020B0604020202020204" pitchFamily="34" charset="0"/>
              <a:buChar char="•"/>
            </a:pPr>
            <a:r>
              <a:rPr lang="en-US" sz="1500" dirty="0"/>
              <a:t>Secure letter of intent</a:t>
            </a:r>
          </a:p>
          <a:p>
            <a:pPr marL="342900" indent="-228600">
              <a:lnSpc>
                <a:spcPct val="100000"/>
              </a:lnSpc>
              <a:buFont typeface="Arial" panose="020B0604020202020204" pitchFamily="34" charset="0"/>
              <a:buChar char="•"/>
            </a:pPr>
            <a:endParaRPr lang="en-US" sz="1500" dirty="0"/>
          </a:p>
          <a:p>
            <a:pPr marL="114300">
              <a:lnSpc>
                <a:spcPct val="100000"/>
              </a:lnSpc>
            </a:pPr>
            <a:r>
              <a:rPr lang="en-US" sz="1500" i="1" dirty="0"/>
              <a:t>*If you are willing to have conversations with prospects, we can provide you with additional training and support</a:t>
            </a:r>
          </a:p>
          <a:p>
            <a:pPr marL="114300">
              <a:lnSpc>
                <a:spcPct val="100000"/>
              </a:lnSpc>
            </a:pPr>
            <a:endParaRPr lang="en-US" sz="1500" dirty="0"/>
          </a:p>
          <a:p>
            <a:pPr marL="800100" lvl="1" indent="0">
              <a:lnSpc>
                <a:spcPct val="100000"/>
              </a:lnSpc>
              <a:buNone/>
            </a:pPr>
            <a:endParaRPr lang="en-US" sz="1500" dirty="0"/>
          </a:p>
        </p:txBody>
      </p:sp>
      <p:pic>
        <p:nvPicPr>
          <p:cNvPr id="11" name="Picture Placeholder 10">
            <a:extLst>
              <a:ext uri="{FF2B5EF4-FFF2-40B4-BE49-F238E27FC236}">
                <a16:creationId xmlns:a16="http://schemas.microsoft.com/office/drawing/2014/main" id="{91560A85-AC32-2115-DAD3-4D067390D802}"/>
              </a:ext>
            </a:extLst>
          </p:cNvPr>
          <p:cNvPicPr>
            <a:picLocks noGrp="1" noChangeAspect="1"/>
          </p:cNvPicPr>
          <p:nvPr>
            <p:ph type="pic" sz="quarter" idx="13"/>
          </p:nvPr>
        </p:nvPicPr>
        <p:blipFill>
          <a:blip r:embed="rId4"/>
          <a:srcRect t="14460" b="14460"/>
          <a:stretch>
            <a:fillRect/>
          </a:stretch>
        </p:blipFill>
        <p:spPr>
          <a:xfrm>
            <a:off x="-104775" y="2286001"/>
            <a:ext cx="5067300" cy="4572000"/>
          </a:xfrm>
          <a:prstGeom prst="rect">
            <a:avLst/>
          </a:prstGeom>
        </p:spPr>
      </p:pic>
      <p:pic>
        <p:nvPicPr>
          <p:cNvPr id="4" name="Picture 3">
            <a:extLst>
              <a:ext uri="{FF2B5EF4-FFF2-40B4-BE49-F238E27FC236}">
                <a16:creationId xmlns:a16="http://schemas.microsoft.com/office/drawing/2014/main" id="{A16DB7BF-10D8-2164-1831-3884F738A633}"/>
              </a:ext>
            </a:extLst>
          </p:cNvPr>
          <p:cNvPicPr>
            <a:picLocks noChangeAspect="1"/>
          </p:cNvPicPr>
          <p:nvPr/>
        </p:nvPicPr>
        <p:blipFill>
          <a:blip r:embed="rId5"/>
          <a:stretch>
            <a:fillRect/>
          </a:stretch>
        </p:blipFill>
        <p:spPr>
          <a:xfrm>
            <a:off x="240484" y="5880519"/>
            <a:ext cx="975920" cy="803409"/>
          </a:xfrm>
          <a:prstGeom prst="rect">
            <a:avLst/>
          </a:prstGeom>
        </p:spPr>
      </p:pic>
    </p:spTree>
    <p:extLst>
      <p:ext uri="{BB962C8B-B14F-4D97-AF65-F5344CB8AC3E}">
        <p14:creationId xmlns:p14="http://schemas.microsoft.com/office/powerpoint/2010/main" val="3440132475"/>
      </p:ext>
    </p:extLst>
  </p:cSld>
  <p:clrMapOvr>
    <a:masterClrMapping/>
  </p:clrMapOvr>
</p:sld>
</file>

<file path=ppt/theme/theme1.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CCB28C-7D26-4A36-9CFC-D739C28F3D18}">
  <ds:schemaRefs>
    <ds:schemaRef ds:uri="http://schemas.microsoft.com/sharepoint/v3/contenttype/forms"/>
  </ds:schemaRefs>
</ds:datastoreItem>
</file>

<file path=customXml/itemProps2.xml><?xml version="1.0" encoding="utf-8"?>
<ds:datastoreItem xmlns:ds="http://schemas.openxmlformats.org/officeDocument/2006/customXml" ds:itemID="{08757C30-AE9A-4680-90EB-19D282EC2B7C}">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0AF0BF08-C674-44E3-8BFC-85BC65E095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{BF21EFD0-7A36-4E96-8B15-2512AE529DE3}tf89117832_win32</Template>
  <TotalTime>369</TotalTime>
  <Words>1413</Words>
  <Application>Microsoft Office PowerPoint</Application>
  <PresentationFormat>Widescreen</PresentationFormat>
  <Paragraphs>171</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Avenir Next LT Pro</vt:lpstr>
      <vt:lpstr>Calibri</vt:lpstr>
      <vt:lpstr>Gill Sans</vt:lpstr>
      <vt:lpstr>ColorBlockVTI</vt:lpstr>
      <vt:lpstr>Financial Resource Development &amp;   The Board’s Role in Securing Legacy Gifts</vt:lpstr>
      <vt:lpstr>GOALS</vt:lpstr>
      <vt:lpstr>Development Activities </vt:lpstr>
      <vt:lpstr>Annual Development Cycle </vt:lpstr>
      <vt:lpstr>Legacy Development Cycle </vt:lpstr>
      <vt:lpstr>How are legacy gifts different than current cash gifts?  </vt:lpstr>
      <vt:lpstr>Identifying Legacy Donors </vt:lpstr>
      <vt:lpstr>Cultivating</vt:lpstr>
      <vt:lpstr>Having legacy conversations</vt:lpstr>
      <vt:lpstr>Effective Stewardship </vt:lpstr>
      <vt:lpstr>Formalizaton </vt:lpstr>
      <vt:lpstr>Which part of the legacy development cycle is most comfortable for you? </vt:lpstr>
      <vt:lpstr>Questions</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CULTURE OF PHILANTHROPY</dc:title>
  <dc:creator>Arlene Schiff</dc:creator>
  <cp:lastModifiedBy>Arlene Schiff</cp:lastModifiedBy>
  <cp:revision>43</cp:revision>
  <dcterms:created xsi:type="dcterms:W3CDTF">2023-01-04T16:52:08Z</dcterms:created>
  <dcterms:modified xsi:type="dcterms:W3CDTF">2023-10-16T01:05:49Z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