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7"/>
  </p:notesMasterIdLst>
  <p:handoutMasterIdLst>
    <p:handoutMasterId r:id="rId18"/>
  </p:handoutMasterIdLst>
  <p:sldIdLst>
    <p:sldId id="256" r:id="rId5"/>
    <p:sldId id="266" r:id="rId6"/>
    <p:sldId id="267" r:id="rId7"/>
    <p:sldId id="263" r:id="rId8"/>
    <p:sldId id="277" r:id="rId9"/>
    <p:sldId id="278" r:id="rId10"/>
    <p:sldId id="286" r:id="rId11"/>
    <p:sldId id="287" r:id="rId12"/>
    <p:sldId id="288" r:id="rId13"/>
    <p:sldId id="281" r:id="rId14"/>
    <p:sldId id="289"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598" autoAdjust="0"/>
  </p:normalViewPr>
  <p:slideViewPr>
    <p:cSldViewPr snapToGrid="0">
      <p:cViewPr varScale="1">
        <p:scale>
          <a:sx n="114" d="100"/>
          <a:sy n="114" d="100"/>
        </p:scale>
        <p:origin x="414"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10/15/2023</a:t>
            </a:fld>
            <a:endParaRPr lang="en-US" dirty="0"/>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dirty="0"/>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10/15/2023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dirty="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1</a:t>
            </a:fld>
            <a:endParaRPr lang="en-US" dirty="0"/>
          </a:p>
        </p:txBody>
      </p:sp>
    </p:spTree>
    <p:extLst>
      <p:ext uri="{BB962C8B-B14F-4D97-AF65-F5344CB8AC3E}">
        <p14:creationId xmlns:p14="http://schemas.microsoft.com/office/powerpoint/2010/main" val="1029896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10</a:t>
            </a:fld>
            <a:endParaRPr lang="en-US" dirty="0"/>
          </a:p>
        </p:txBody>
      </p:sp>
    </p:spTree>
    <p:extLst>
      <p:ext uri="{BB962C8B-B14F-4D97-AF65-F5344CB8AC3E}">
        <p14:creationId xmlns:p14="http://schemas.microsoft.com/office/powerpoint/2010/main" val="387823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6377" algn="l" rtl="0">
              <a:lnSpc>
                <a:spcPct val="100000"/>
              </a:lnSpc>
              <a:spcBef>
                <a:spcPts val="0"/>
              </a:spcBef>
              <a:spcAft>
                <a:spcPts val="0"/>
              </a:spcAft>
              <a:buSzPct val="100000"/>
              <a:buChar char="•"/>
            </a:pPr>
            <a:r>
              <a:rPr lang="en-US" sz="1200" dirty="0"/>
              <a:t>As board members, we work to make decisions that are best for the organization’s health and future. This the way we work toward making the organization financially sustainable. </a:t>
            </a:r>
          </a:p>
          <a:p>
            <a:pPr marL="228600" lvl="0" indent="0" algn="l" rtl="0">
              <a:lnSpc>
                <a:spcPct val="100000"/>
              </a:lnSpc>
              <a:spcBef>
                <a:spcPts val="0"/>
              </a:spcBef>
              <a:spcAft>
                <a:spcPts val="0"/>
              </a:spcAft>
              <a:buNone/>
            </a:pPr>
            <a:endParaRPr lang="en-US" sz="1200" dirty="0"/>
          </a:p>
          <a:p>
            <a:pPr marL="228600" lvl="0" indent="-226377" algn="l" rtl="0">
              <a:lnSpc>
                <a:spcPct val="100000"/>
              </a:lnSpc>
              <a:spcBef>
                <a:spcPts val="0"/>
              </a:spcBef>
              <a:spcAft>
                <a:spcPts val="0"/>
              </a:spcAft>
              <a:buSzPct val="100000"/>
              <a:buChar char="•"/>
            </a:pPr>
            <a:r>
              <a:rPr lang="en-US" sz="12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As the leaders of this organization, you serve as role models for the rest of our donors and community.</a:t>
            </a:r>
            <a:endParaRPr lang="en-US" sz="1200" dirty="0"/>
          </a:p>
          <a:p>
            <a:pPr marL="228600" lvl="0" indent="-226377" algn="l" rtl="0">
              <a:lnSpc>
                <a:spcPct val="100000"/>
              </a:lnSpc>
              <a:spcBef>
                <a:spcPts val="1000"/>
              </a:spcBef>
              <a:spcAft>
                <a:spcPts val="0"/>
              </a:spcAft>
              <a:buSzPct val="100000"/>
              <a:buChar char="•"/>
            </a:pPr>
            <a:r>
              <a:rPr lang="en-US" sz="1200" dirty="0"/>
              <a:t>We will be following up with each of you individually and reporting at future board meetings on our endowment building progress and legacy giving initiative. </a:t>
            </a:r>
          </a:p>
          <a:p>
            <a:pPr marL="228600" lvl="0" indent="-226377" algn="l" rtl="0">
              <a:lnSpc>
                <a:spcPct val="100000"/>
              </a:lnSpc>
              <a:spcBef>
                <a:spcPts val="1000"/>
              </a:spcBef>
              <a:spcAft>
                <a:spcPts val="0"/>
              </a:spcAft>
              <a:buSzPct val="100000"/>
              <a:buChar char="•"/>
            </a:pPr>
            <a:r>
              <a:rPr lang="en-US" sz="1200" dirty="0">
                <a:highlight>
                  <a:srgbClr val="FFFF00"/>
                </a:highlight>
              </a:rPr>
              <a:t>Our goal is to have 100% board participation and by committing now, you will help us secure the incentive grant offered as part of the LIFE &amp; LEGACY initiative. (</a:t>
            </a:r>
            <a:r>
              <a:rPr lang="en-US" sz="1200" i="1" dirty="0">
                <a:highlight>
                  <a:srgbClr val="FFFF00"/>
                </a:highlight>
              </a:rPr>
              <a:t>For those who are in Year 1</a:t>
            </a:r>
            <a:r>
              <a:rPr lang="en-US" sz="1200" dirty="0">
                <a:highlight>
                  <a:srgbClr val="FFFF00"/>
                </a:highlight>
              </a:rPr>
              <a:t>)</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11</a:t>
            </a:fld>
            <a:endParaRPr lang="en-US" dirty="0"/>
          </a:p>
        </p:txBody>
      </p:sp>
    </p:spTree>
    <p:extLst>
      <p:ext uri="{BB962C8B-B14F-4D97-AF65-F5344CB8AC3E}">
        <p14:creationId xmlns:p14="http://schemas.microsoft.com/office/powerpoint/2010/main" val="3954077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questions and offer concluding remarks of gratitude for each members service </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12</a:t>
            </a:fld>
            <a:endParaRPr lang="en-US" dirty="0"/>
          </a:p>
        </p:txBody>
      </p:sp>
    </p:spTree>
    <p:extLst>
      <p:ext uri="{BB962C8B-B14F-4D97-AF65-F5344CB8AC3E}">
        <p14:creationId xmlns:p14="http://schemas.microsoft.com/office/powerpoint/2010/main" val="1315440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is a “warm up” question to get everybody focused on the topic at hand and to understand their connection to your organization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7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 Legacy Committee Chair or Board President share what the organization means to them and why they chose to leave a legacy</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3</a:t>
            </a:fld>
            <a:endParaRPr lang="en-US" dirty="0"/>
          </a:p>
        </p:txBody>
      </p:sp>
    </p:spTree>
    <p:extLst>
      <p:ext uri="{BB962C8B-B14F-4D97-AF65-F5344CB8AC3E}">
        <p14:creationId xmlns:p14="http://schemas.microsoft.com/office/powerpoint/2010/main" val="4294618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15900" algn="l" rtl="0">
              <a:lnSpc>
                <a:spcPct val="100000"/>
              </a:lnSpc>
              <a:spcBef>
                <a:spcPts val="0"/>
              </a:spcBef>
              <a:spcAft>
                <a:spcPts val="0"/>
              </a:spcAft>
              <a:buSzPts val="1600"/>
              <a:buChar char="•"/>
            </a:pPr>
            <a:r>
              <a:rPr lang="en-US" sz="12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Did you know that </a:t>
            </a:r>
            <a:r>
              <a:rPr lang="en-US" sz="1200" dirty="0">
                <a:highlight>
                  <a:srgbClr val="FFFF00"/>
                </a:highligh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X% </a:t>
            </a:r>
            <a:r>
              <a:rPr lang="en-US" sz="12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of our operating budget comes from our endowment? </a:t>
            </a:r>
          </a:p>
          <a:p>
            <a:pPr marL="228600" lvl="0" indent="-215900" algn="l" rtl="0">
              <a:lnSpc>
                <a:spcPct val="100000"/>
              </a:lnSpc>
              <a:spcBef>
                <a:spcPts val="0"/>
              </a:spcBef>
              <a:spcAft>
                <a:spcPts val="0"/>
              </a:spcAft>
              <a:buSzPts val="1600"/>
              <a:buChar char="•"/>
            </a:pPr>
            <a:endPar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228600" lvl="0" indent="-215900" algn="l" rtl="0">
              <a:lnSpc>
                <a:spcPct val="100000"/>
              </a:lnSpc>
              <a:spcBef>
                <a:spcPts val="0"/>
              </a:spcBef>
              <a:spcAft>
                <a:spcPts val="0"/>
              </a:spcAft>
              <a:buSzPts val="1600"/>
              <a:buChar char="•"/>
            </a:pPr>
            <a:r>
              <a:rPr lang="en-US" sz="12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Independent </a:t>
            </a:r>
            <a:r>
              <a:rPr lang="en-US" sz="1200" dirty="0"/>
              <a:t>professional advisors recommend organizations be prepared to have 20% of their annual budget come from endowment funds by 2030  in order to avoid a fiscal crisis. </a:t>
            </a:r>
          </a:p>
          <a:p>
            <a:pPr marL="0" lvl="0" indent="0" algn="l" rtl="0">
              <a:lnSpc>
                <a:spcPct val="100000"/>
              </a:lnSpc>
              <a:spcBef>
                <a:spcPts val="0"/>
              </a:spcBef>
              <a:spcAft>
                <a:spcPts val="0"/>
              </a:spcAft>
              <a:buNone/>
            </a:pPr>
            <a:endParaRPr lang="en-US" sz="1200" dirty="0"/>
          </a:p>
          <a:p>
            <a:pPr marL="228600" lvl="0" indent="-215900" algn="l" rtl="0">
              <a:lnSpc>
                <a:spcPct val="100000"/>
              </a:lnSpc>
              <a:spcBef>
                <a:spcPts val="1000"/>
              </a:spcBef>
              <a:spcAft>
                <a:spcPts val="0"/>
              </a:spcAft>
              <a:buSzPts val="1600"/>
              <a:buChar char="•"/>
            </a:pPr>
            <a:r>
              <a:rPr lang="en-US" sz="1200" dirty="0"/>
              <a:t>For a budget of $1,000,000, 20% of revenue coming from an Endowment would provide $200,000 a year. In this scenario, estimating a 4-</a:t>
            </a:r>
            <a:r>
              <a:rPr lang="en-US" sz="12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5% payout</a:t>
            </a:r>
            <a:r>
              <a:rPr lang="en-US" sz="1200" dirty="0"/>
              <a:t>, the endowment fund would need to be at $4,000,000. Given current investment strategies with lower than 4-5% payout, the endowment would need to be larger. </a:t>
            </a:r>
          </a:p>
          <a:p>
            <a:pPr marL="228600" lvl="0" indent="-215900" algn="l" rtl="0">
              <a:lnSpc>
                <a:spcPct val="100000"/>
              </a:lnSpc>
              <a:spcBef>
                <a:spcPts val="1000"/>
              </a:spcBef>
              <a:spcAft>
                <a:spcPts val="0"/>
              </a:spcAft>
              <a:buSzPts val="1600"/>
              <a:buChar char="•"/>
            </a:pPr>
            <a:r>
              <a:rPr lang="en-US" sz="1200" dirty="0">
                <a:highlight>
                  <a:srgbClr val="FFFF00"/>
                </a:highlight>
              </a:rPr>
              <a:t>Based on our expenses of $[X], if we want 20% of our revenue to come from our Endowment that would be $[X]. Assuming a 5% payout, we should have an Endowment of $[X].</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555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gn="l" rtl="0">
              <a:lnSpc>
                <a:spcPct val="100000"/>
              </a:lnSpc>
              <a:spcBef>
                <a:spcPts val="0"/>
              </a:spcBef>
              <a:spcAft>
                <a:spcPts val="0"/>
              </a:spcAft>
              <a:buSzPts val="1800"/>
              <a:buChar char="•"/>
            </a:pP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Legacy</a:t>
            </a:r>
            <a:r>
              <a:rPr lang="en-US" dirty="0"/>
              <a:t> giving will help sustain our organization for future generations. </a:t>
            </a:r>
          </a:p>
          <a:p>
            <a:pPr marL="228600" lvl="0" indent="-228600" algn="l" rtl="0">
              <a:lnSpc>
                <a:spcPct val="100000"/>
              </a:lnSpc>
              <a:spcBef>
                <a:spcPts val="1000"/>
              </a:spcBef>
              <a:spcAft>
                <a:spcPts val="0"/>
              </a:spcAft>
              <a:buSzPts val="1800"/>
              <a:buChar char="•"/>
            </a:pPr>
            <a:r>
              <a:rPr lang="en-US" dirty="0"/>
              <a:t>A $59 trillion transfer of wealth from one generation to the next is currently taking place.  Donors are leaving current and after-life gifts to universities, colleges, hospitals, and arts organization. </a:t>
            </a:r>
          </a:p>
          <a:p>
            <a:pPr marL="228600" lvl="0" indent="-228600" algn="l" rtl="0">
              <a:lnSpc>
                <a:spcPct val="100000"/>
              </a:lnSpc>
              <a:spcBef>
                <a:spcPts val="1000"/>
              </a:spcBef>
              <a:spcAft>
                <a:spcPts val="0"/>
              </a:spcAft>
              <a:buSzPts val="1800"/>
              <a:buChar char="•"/>
            </a:pPr>
            <a:r>
              <a:rPr lang="en-US" dirty="0"/>
              <a:t>While we have had a huge impact in our constituents’ lives, few consider leaving after-lifetime assets to us usually because we don’t ask.</a:t>
            </a:r>
          </a:p>
          <a:p>
            <a:pPr marL="228600" lvl="0" indent="-228600" algn="l" rtl="0">
              <a:lnSpc>
                <a:spcPct val="100000"/>
              </a:lnSpc>
              <a:spcBef>
                <a:spcPts val="1000"/>
              </a:spcBef>
              <a:spcAft>
                <a:spcPts val="0"/>
              </a:spcAft>
              <a:buSzPts val="1800"/>
              <a:buChar char="•"/>
            </a:pPr>
            <a:r>
              <a:rPr lang="en-US" dirty="0"/>
              <a:t>As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we </a:t>
            </a:r>
            <a:r>
              <a:rPr lang="en-US" dirty="0"/>
              <a:t>engage in meaningful legacy conversations with our constituents and encourage them to evaluate and share the importance of our organization in their lives, we offer them the opportunity to ensure the organization continues to impact the next generation in a similar way. </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5</a:t>
            </a:fld>
            <a:endParaRPr lang="en-US" dirty="0"/>
          </a:p>
        </p:txBody>
      </p:sp>
    </p:spTree>
    <p:extLst>
      <p:ext uri="{BB962C8B-B14F-4D97-AF65-F5344CB8AC3E}">
        <p14:creationId xmlns:p14="http://schemas.microsoft.com/office/powerpoint/2010/main" val="1088451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4472" algn="l" rtl="0">
              <a:lnSpc>
                <a:spcPct val="115000"/>
              </a:lnSpc>
              <a:spcBef>
                <a:spcPts val="0"/>
              </a:spcBef>
              <a:spcAft>
                <a:spcPts val="0"/>
              </a:spcAft>
              <a:buSzPts val="1600"/>
              <a:buChar char="•"/>
            </a:pPr>
            <a:r>
              <a:rPr lang="en-US" sz="1200" dirty="0">
                <a:solidFill>
                  <a:schemeClr val="dk1"/>
                </a:solidFill>
              </a:rPr>
              <a:t>We are participating in program sponsored by the Federation/Jewish Community Foundation and the Harold Grinspoon Foundation. </a:t>
            </a:r>
            <a:endParaRPr lang="en-US" sz="1200" dirty="0"/>
          </a:p>
          <a:p>
            <a:pPr marL="228600" lvl="0" indent="-224472" algn="l" rtl="0">
              <a:lnSpc>
                <a:spcPct val="115000"/>
              </a:lnSpc>
              <a:spcBef>
                <a:spcPts val="1000"/>
              </a:spcBef>
              <a:spcAft>
                <a:spcPts val="0"/>
              </a:spcAft>
              <a:buSzPts val="1600"/>
              <a:buChar char="•"/>
            </a:pPr>
            <a:r>
              <a:rPr lang="en-US" sz="1200" dirty="0">
                <a:solidFill>
                  <a:schemeClr val="dk1"/>
                </a:solidFill>
              </a:rPr>
              <a:t>LIFE &amp; LEGACY is a 8</a:t>
            </a:r>
            <a:r>
              <a:rPr lang="en-US" sz="1200" dirty="0">
                <a:solidFill>
                  <a:schemeClr val="dk1"/>
                </a:solidFil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–year partnership program</a:t>
            </a:r>
            <a:r>
              <a:rPr lang="en-US" sz="1200" dirty="0">
                <a:solidFill>
                  <a:schemeClr val="dk1"/>
                </a:solidFill>
              </a:rPr>
              <a:t> including training, support and monetary incentives to assist communities across North America to promote after-lifetime giving in order to build the endowments of valued Jewish organizations. </a:t>
            </a:r>
          </a:p>
          <a:p>
            <a:pPr marL="228600" lvl="0" indent="-224472" algn="l" rtl="0">
              <a:lnSpc>
                <a:spcPct val="115000"/>
              </a:lnSpc>
              <a:spcBef>
                <a:spcPts val="1000"/>
              </a:spcBef>
              <a:spcAft>
                <a:spcPts val="0"/>
              </a:spcAft>
              <a:buSzPts val="1600"/>
              <a:buChar char="•"/>
            </a:pPr>
            <a:r>
              <a:rPr lang="en-US" sz="1200" dirty="0">
                <a:solidFill>
                  <a:schemeClr val="dk1"/>
                </a:solidFill>
              </a:rPr>
              <a:t>We will receive training and support to integrate legacy into the philanthropic culture of our </a:t>
            </a:r>
            <a:r>
              <a:rPr lang="en-US" sz="1200" dirty="0">
                <a:solidFill>
                  <a:schemeClr val="dk1"/>
                </a:solidFil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organization</a:t>
            </a:r>
            <a:r>
              <a:rPr lang="en-US" sz="1200" dirty="0">
                <a:solidFill>
                  <a:schemeClr val="dk1"/>
                </a:solidFill>
              </a:rPr>
              <a:t>. </a:t>
            </a:r>
            <a:endParaRPr lang="en-US" sz="1200" dirty="0"/>
          </a:p>
          <a:p>
            <a:pPr marL="228600" lvl="0" indent="-224472" algn="l" rtl="0">
              <a:lnSpc>
                <a:spcPct val="115000"/>
              </a:lnSpc>
              <a:spcBef>
                <a:spcPts val="1000"/>
              </a:spcBef>
              <a:spcAft>
                <a:spcPts val="0"/>
              </a:spcAft>
              <a:buSzPts val="1600"/>
              <a:buChar char="•"/>
            </a:pPr>
            <a:r>
              <a:rPr lang="en-US" sz="1200" dirty="0">
                <a:solidFill>
                  <a:schemeClr val="dk1"/>
                </a:solidFill>
              </a:rPr>
              <a:t>We have the opportunity to receive an incentive grant if we secure a minimum of 18 legacy commitments each year for the next two years, and an additional grant if we reach </a:t>
            </a:r>
            <a:r>
              <a:rPr lang="en-US" sz="1200" dirty="0">
                <a:solidFill>
                  <a:schemeClr val="dk1"/>
                </a:solidFil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25</a:t>
            </a:r>
            <a:r>
              <a:rPr lang="en-US" sz="1200" dirty="0">
                <a:solidFill>
                  <a:schemeClr val="dk1"/>
                </a:solidFill>
              </a:rPr>
              <a:t>. </a:t>
            </a:r>
            <a:r>
              <a:rPr lang="en-US" sz="1200" dirty="0">
                <a:highlight>
                  <a:srgbClr val="FFFF00"/>
                </a:highlight>
              </a:rPr>
              <a:t>(</a:t>
            </a:r>
            <a:r>
              <a:rPr lang="en-US" sz="1200" i="1" dirty="0">
                <a:highlight>
                  <a:srgbClr val="FFFF00"/>
                </a:highlight>
              </a:rPr>
              <a:t>For those who are in Year 1 and 2</a:t>
            </a:r>
            <a:r>
              <a:rPr lang="en-US" sz="1200" dirty="0">
                <a:highlight>
                  <a:srgbClr val="FFFF00"/>
                </a:highlight>
              </a:rPr>
              <a:t>)</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6</a:t>
            </a:fld>
            <a:endParaRPr lang="en-US" dirty="0"/>
          </a:p>
        </p:txBody>
      </p:sp>
    </p:spTree>
    <p:extLst>
      <p:ext uri="{BB962C8B-B14F-4D97-AF65-F5344CB8AC3E}">
        <p14:creationId xmlns:p14="http://schemas.microsoft.com/office/powerpoint/2010/main" val="2482455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7</a:t>
            </a:fld>
            <a:endParaRPr lang="en-US" dirty="0"/>
          </a:p>
        </p:txBody>
      </p:sp>
    </p:spTree>
    <p:extLst>
      <p:ext uri="{BB962C8B-B14F-4D97-AF65-F5344CB8AC3E}">
        <p14:creationId xmlns:p14="http://schemas.microsoft.com/office/powerpoint/2010/main" val="3083099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42900" algn="l" rtl="0">
              <a:lnSpc>
                <a:spcPct val="100000"/>
              </a:lnSpc>
              <a:spcBef>
                <a:spcPts val="1000"/>
              </a:spcBef>
              <a:spcAft>
                <a:spcPts val="0"/>
              </a:spcAft>
              <a:buSzPts val="1800"/>
              <a:buChar char="•"/>
            </a:pPr>
            <a:r>
              <a:rPr lang="en-US" dirty="0"/>
              <a:t>Your legacy gift will make a difference to build our endowment and to be a model to others to make their legacy gifts. </a:t>
            </a:r>
          </a:p>
          <a:p>
            <a:pPr marL="457200" lvl="0" indent="-342900" algn="l" rtl="0">
              <a:lnSpc>
                <a:spcPct val="100000"/>
              </a:lnSpc>
              <a:spcBef>
                <a:spcPts val="1000"/>
              </a:spcBef>
              <a:spcAft>
                <a:spcPts val="0"/>
              </a:spcAft>
              <a:buSzPts val="1800"/>
              <a:buChar char="•"/>
            </a:pPr>
            <a:r>
              <a:rPr lang="en-US" dirty="0"/>
              <a:t>LIFE &amp; LEGACY and our local Federation/Foundation are supporting us in this effort by offering training, support and monetary incentives. </a:t>
            </a:r>
          </a:p>
          <a:p>
            <a:pPr marL="457200" lvl="0" indent="-342900" algn="l" rtl="0">
              <a:lnSpc>
                <a:spcPct val="100000"/>
              </a:lnSpc>
              <a:spcBef>
                <a:spcPts val="1000"/>
              </a:spcBef>
              <a:spcAft>
                <a:spcPts val="0"/>
              </a:spcAft>
              <a:buSzPts val="1800"/>
              <a:buChar char="•"/>
            </a:pPr>
            <a:r>
              <a:rPr lang="en-US" dirty="0"/>
              <a:t>We are building a philanthropic culture that recognizes that all giving strengthens our ability to best meet our mission. </a:t>
            </a:r>
          </a:p>
          <a:p>
            <a:pPr marL="457200" lvl="0" indent="-342900" algn="l" rtl="0">
              <a:lnSpc>
                <a:spcPct val="100000"/>
              </a:lnSpc>
              <a:spcBef>
                <a:spcPts val="1000"/>
              </a:spcBef>
              <a:spcAft>
                <a:spcPts val="1000"/>
              </a:spcAft>
              <a:buSzPts val="1800"/>
              <a:buChar char="•"/>
            </a:pPr>
            <a:r>
              <a:rPr lang="en-US" dirty="0"/>
              <a:t>We can earn unrestricted incentive money when we reach our goals.</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8</a:t>
            </a:fld>
            <a:endParaRPr lang="en-US" dirty="0"/>
          </a:p>
        </p:txBody>
      </p:sp>
    </p:spTree>
    <p:extLst>
      <p:ext uri="{BB962C8B-B14F-4D97-AF65-F5344CB8AC3E}">
        <p14:creationId xmlns:p14="http://schemas.microsoft.com/office/powerpoint/2010/main" val="2608137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192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dirty="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dirty="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dirty="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dirty="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dirty="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dirty="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dirty="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r>
              <a:rPr lang="en-US" sz="5400"/>
              <a:t>Click to edit Master title style</a:t>
            </a:r>
            <a:endParaRPr lang="en-US" sz="5400" dirty="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endParaRPr lang="en-US" dirty="0">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dirty="0"/>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dirty="0"/>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244D815C-8BF3-4ECF-A945-A2A7C2983AF9}" type="slidenum">
              <a:rPr lang="en-US" smtClean="0"/>
              <a:pPr/>
              <a:t>‹#›</a:t>
            </a:fld>
            <a:endParaRPr lang="en-US" dirty="0"/>
          </a:p>
        </p:txBody>
      </p:sp>
    </p:spTree>
    <p:extLst>
      <p:ext uri="{BB962C8B-B14F-4D97-AF65-F5344CB8AC3E}">
        <p14:creationId xmlns:p14="http://schemas.microsoft.com/office/powerpoint/2010/main" val="213467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4367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endParaRPr lang="en-US" sz="6000" dirty="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endParaRPr lang="en-US" dirty="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dirty="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dirty="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dirty="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840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dirty="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dirty="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dirty="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dirty="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dirty="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endParaRPr lang="en-US" dirty="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endParaRPr lang="en-US" dirty="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719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dirty="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83891" y="753034"/>
            <a:ext cx="7868872" cy="3887390"/>
          </a:xfrm>
        </p:spPr>
        <p:txBody>
          <a:bodyPr>
            <a:normAutofit fontScale="90000"/>
          </a:bodyPr>
          <a:lstStyle/>
          <a:p>
            <a:r>
              <a:rPr lang="en-US" sz="7200" dirty="0"/>
              <a:t>BUILDING OUR </a:t>
            </a:r>
            <a:br>
              <a:rPr lang="en-US" sz="7200" dirty="0"/>
            </a:br>
            <a:r>
              <a:rPr lang="en-US" sz="7200" dirty="0"/>
              <a:t>ENDOWMENT THROUGH LEGACY GIVING</a:t>
            </a:r>
          </a:p>
        </p:txBody>
      </p:sp>
      <p:pic>
        <p:nvPicPr>
          <p:cNvPr id="5" name="Picture Placeholder 4" descr="A picture containing mountain, sky, outdoor, nature, sunrise ">
            <a:extLst>
              <a:ext uri="{FF2B5EF4-FFF2-40B4-BE49-F238E27FC236}">
                <a16:creationId xmlns:a16="http://schemas.microsoft.com/office/drawing/2014/main" id="{A33E67C0-6C95-48DB-97CC-8CE8D36C05F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8113533" y="0"/>
            <a:ext cx="4082983" cy="6858000"/>
          </a:xfrm>
        </p:spPr>
      </p:pic>
      <p:pic>
        <p:nvPicPr>
          <p:cNvPr id="2" name="Picture 1">
            <a:extLst>
              <a:ext uri="{FF2B5EF4-FFF2-40B4-BE49-F238E27FC236}">
                <a16:creationId xmlns:a16="http://schemas.microsoft.com/office/drawing/2014/main" id="{46F7FE07-B13A-4B61-5E05-7F8909B4FAC6}"/>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272071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6B9F8E7-EAA1-4B1C-BC13-EEB5C78CF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8A7734B-518B-46E3-AF41-1134F2FF7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10986228" cy="1501327"/>
          </a:xfrm>
        </p:spPr>
        <p:txBody>
          <a:bodyPr vert="horz" lIns="91440" tIns="45720" rIns="91440" bIns="45720" rtlCol="0" anchor="b">
            <a:normAutofit/>
          </a:bodyPr>
          <a:lstStyle/>
          <a:p>
            <a:r>
              <a:rPr lang="en-US" spc="-40" dirty="0">
                <a:solidFill>
                  <a:srgbClr val="FFFFFF"/>
                </a:solidFill>
              </a:rPr>
              <a:t>WHY WE NEED YOU!</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819887" y="2899186"/>
            <a:ext cx="5610113" cy="3284359"/>
          </a:xfrm>
        </p:spPr>
        <p:txBody>
          <a:bodyPr vert="horz" lIns="91440" tIns="45720" rIns="91440" bIns="45720" rtlCol="0">
            <a:normAutofit/>
          </a:bodyPr>
          <a:lstStyle/>
          <a:p>
            <a:pPr marL="571500" indent="-228600">
              <a:buFont typeface="Arial" panose="020B0604020202020204" pitchFamily="34" charset="0"/>
              <a:buChar char="•"/>
            </a:pPr>
            <a:r>
              <a:rPr lang="en-US" dirty="0"/>
              <a:t>Board needs to provide momentum to this effort </a:t>
            </a:r>
          </a:p>
          <a:p>
            <a:pPr marL="571500" indent="-228600">
              <a:buFont typeface="Arial" panose="020B0604020202020204" pitchFamily="34" charset="0"/>
              <a:buChar char="•"/>
            </a:pPr>
            <a:r>
              <a:rPr lang="en-US" dirty="0"/>
              <a:t>Make your own commitment</a:t>
            </a:r>
          </a:p>
          <a:p>
            <a:pPr marL="571500" indent="-228600">
              <a:buFont typeface="Arial" panose="020B0604020202020204" pitchFamily="34" charset="0"/>
              <a:buChar char="•"/>
            </a:pPr>
            <a:r>
              <a:rPr lang="en-US" dirty="0"/>
              <a:t>Support the legacy team</a:t>
            </a:r>
          </a:p>
          <a:p>
            <a:pPr marL="571500" indent="-228600">
              <a:buFont typeface="Arial" panose="020B0604020202020204" pitchFamily="34" charset="0"/>
              <a:buChar char="•"/>
            </a:pPr>
            <a:r>
              <a:rPr lang="en-US" dirty="0"/>
              <a:t>Encourage others to make legacy gifts </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smtClean="0"/>
              <a:pPr lvl="0">
                <a:spcAft>
                  <a:spcPts val="600"/>
                </a:spcAft>
              </a:pPr>
              <a:t>10</a:t>
            </a:fld>
            <a:endParaRPr lang="en-US" noProof="0"/>
          </a:p>
        </p:txBody>
      </p:sp>
      <p:pic>
        <p:nvPicPr>
          <p:cNvPr id="6" name="Picture Placeholder 5" descr="A group of men posing for a photo&#10;&#10;Description automatically generated with medium confidence">
            <a:extLst>
              <a:ext uri="{FF2B5EF4-FFF2-40B4-BE49-F238E27FC236}">
                <a16:creationId xmlns:a16="http://schemas.microsoft.com/office/drawing/2014/main" id="{F26B6BAA-9AA3-A494-B9F9-8021270AA65C}"/>
              </a:ext>
            </a:extLst>
          </p:cNvPr>
          <p:cNvPicPr>
            <a:picLocks noGrp="1" noChangeAspect="1"/>
          </p:cNvPicPr>
          <p:nvPr>
            <p:ph type="pic" sz="quarter" idx="13"/>
          </p:nvPr>
        </p:nvPicPr>
        <p:blipFill>
          <a:blip r:embed="rId3"/>
          <a:srcRect l="13056" r="13056"/>
          <a:stretch>
            <a:fillRect/>
          </a:stretch>
        </p:blipFill>
        <p:spPr>
          <a:xfrm>
            <a:off x="0" y="2286000"/>
            <a:ext cx="5067300" cy="4572000"/>
          </a:xfrm>
        </p:spPr>
      </p:pic>
      <p:pic>
        <p:nvPicPr>
          <p:cNvPr id="3" name="Picture 2">
            <a:extLst>
              <a:ext uri="{FF2B5EF4-FFF2-40B4-BE49-F238E27FC236}">
                <a16:creationId xmlns:a16="http://schemas.microsoft.com/office/drawing/2014/main" id="{D0B3AC31-8AE6-49E4-4805-3888112B061B}"/>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1392821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4119" y="268803"/>
            <a:ext cx="11204599" cy="1065099"/>
          </a:xfrm>
        </p:spPr>
        <p:txBody>
          <a:bodyPr>
            <a:normAutofit/>
          </a:bodyPr>
          <a:lstStyle/>
          <a:p>
            <a:r>
              <a:rPr lang="en-US" sz="5100" dirty="0"/>
              <a:t>NEXT STEPS  </a:t>
            </a:r>
          </a:p>
        </p:txBody>
      </p:sp>
      <p:pic>
        <p:nvPicPr>
          <p:cNvPr id="8" name="Picture Placeholder 7" descr="A picture containing mountain, sky, outdoor, nature">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2286000"/>
            <a:ext cx="5067300" cy="4572000"/>
          </a:xfrm>
        </p:spPr>
      </p:pic>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819887" y="2899186"/>
            <a:ext cx="5610113" cy="3284359"/>
          </a:xfrm>
        </p:spPr>
        <p:txBody>
          <a:bodyPr>
            <a:normAutofit fontScale="85000" lnSpcReduction="20000"/>
          </a:bodyPr>
          <a:lstStyle/>
          <a:p>
            <a:pPr marL="342900" indent="-342900">
              <a:buFont typeface="Arial" panose="020B0604020202020204" pitchFamily="34" charset="0"/>
              <a:buChar char="•"/>
            </a:pPr>
            <a:r>
              <a:rPr lang="en-US" dirty="0"/>
              <a:t>We work to make decisions that are best for the organization’s health and future</a:t>
            </a:r>
          </a:p>
          <a:p>
            <a:pPr marL="342900" indent="-342900">
              <a:buFont typeface="Arial" panose="020B0604020202020204" pitchFamily="34" charset="0"/>
              <a:buChar char="•"/>
            </a:pPr>
            <a:r>
              <a:rPr lang="en-US" dirty="0"/>
              <a:t>We serve as role models for our donors and community</a:t>
            </a:r>
          </a:p>
          <a:p>
            <a:pPr marL="342900" indent="-342900">
              <a:buFont typeface="Arial" panose="020B0604020202020204" pitchFamily="34" charset="0"/>
              <a:buChar char="•"/>
            </a:pPr>
            <a:r>
              <a:rPr lang="en-US" dirty="0"/>
              <a:t>The legacy team will follow up with everyone individually</a:t>
            </a:r>
          </a:p>
          <a:p>
            <a:pPr marL="342900" indent="-342900">
              <a:buFont typeface="Arial" panose="020B0604020202020204" pitchFamily="34" charset="0"/>
              <a:buChar char="•"/>
            </a:pPr>
            <a:r>
              <a:rPr lang="en-US" dirty="0"/>
              <a:t>We will report at future board meetings</a:t>
            </a:r>
          </a:p>
          <a:p>
            <a:pPr marL="342900" indent="-342900">
              <a:buFont typeface="Arial" panose="020B0604020202020204" pitchFamily="34" charset="0"/>
              <a:buChar char="•"/>
            </a:pPr>
            <a:r>
              <a:rPr lang="en-US" dirty="0"/>
              <a:t>Our goal is to have 100% board participation</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11</a:t>
            </a:fld>
            <a:endParaRPr lang="en-US" noProof="0" dirty="0"/>
          </a:p>
        </p:txBody>
      </p:sp>
      <p:sp>
        <p:nvSpPr>
          <p:cNvPr id="2" name="TextBox 1">
            <a:extLst>
              <a:ext uri="{FF2B5EF4-FFF2-40B4-BE49-F238E27FC236}">
                <a16:creationId xmlns:a16="http://schemas.microsoft.com/office/drawing/2014/main" id="{05DE6343-F462-E174-451E-16B7835C470D}"/>
              </a:ext>
            </a:extLst>
          </p:cNvPr>
          <p:cNvSpPr txBox="1"/>
          <p:nvPr/>
        </p:nvSpPr>
        <p:spPr>
          <a:xfrm>
            <a:off x="715169" y="1501629"/>
            <a:ext cx="11146864" cy="523220"/>
          </a:xfrm>
          <a:prstGeom prst="rect">
            <a:avLst/>
          </a:prstGeom>
          <a:noFill/>
        </p:spPr>
        <p:txBody>
          <a:bodyPr wrap="square" rtlCol="0">
            <a:spAutoFit/>
          </a:bodyPr>
          <a:lstStyle/>
          <a:p>
            <a:r>
              <a:rPr lang="en-US" sz="2800" dirty="0">
                <a:solidFill>
                  <a:schemeClr val="bg1"/>
                </a:solidFill>
              </a:rPr>
              <a:t>Working to make our organization financially stable</a:t>
            </a:r>
          </a:p>
        </p:txBody>
      </p:sp>
      <p:pic>
        <p:nvPicPr>
          <p:cNvPr id="4" name="Picture 3">
            <a:extLst>
              <a:ext uri="{FF2B5EF4-FFF2-40B4-BE49-F238E27FC236}">
                <a16:creationId xmlns:a16="http://schemas.microsoft.com/office/drawing/2014/main" id="{4D1E59ED-928F-26F1-72B9-F40E556EB9DA}"/>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4283578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30761B21-88ED-449E-B2B9-3FC40844C36D}"/>
              </a:ext>
            </a:extLst>
          </p:cNvPr>
          <p:cNvSpPr>
            <a:spLocks noGrp="1"/>
          </p:cNvSpPr>
          <p:nvPr>
            <p:ph type="ctrTitle"/>
          </p:nvPr>
        </p:nvSpPr>
        <p:spPr>
          <a:xfrm>
            <a:off x="979638" y="4456622"/>
            <a:ext cx="7700617" cy="1409037"/>
          </a:xfrm>
        </p:spPr>
        <p:txBody>
          <a:bodyPr/>
          <a:lstStyle/>
          <a:p>
            <a:r>
              <a:rPr lang="en-US" dirty="0"/>
              <a:t>THANK YOU!</a:t>
            </a:r>
          </a:p>
        </p:txBody>
      </p:sp>
      <p:pic>
        <p:nvPicPr>
          <p:cNvPr id="52" name="Picture Placeholder 51" descr="A picture containing sky, outdoor, mountain, nature, stars">
            <a:extLst>
              <a:ext uri="{FF2B5EF4-FFF2-40B4-BE49-F238E27FC236}">
                <a16:creationId xmlns:a16="http://schemas.microsoft.com/office/drawing/2014/main" id="{45DFCBF0-F91E-40C0-A4E6-24E8250C3BA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4532313"/>
          </a:xfrm>
        </p:spPr>
      </p:pic>
      <p:pic>
        <p:nvPicPr>
          <p:cNvPr id="58" name="Picture Placeholder 57" descr="A picture containing mountain, sky, outdoor, nature">
            <a:extLst>
              <a:ext uri="{FF2B5EF4-FFF2-40B4-BE49-F238E27FC236}">
                <a16:creationId xmlns:a16="http://schemas.microsoft.com/office/drawing/2014/main" id="{A51C462C-6D3B-4554-9CDC-86D00D0EA07A}"/>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9144000" y="4532313"/>
            <a:ext cx="3048000" cy="2325687"/>
          </a:xfrm>
        </p:spPr>
      </p:pic>
      <p:sp>
        <p:nvSpPr>
          <p:cNvPr id="6" name="Slide Number Placeholder 5">
            <a:extLst>
              <a:ext uri="{FF2B5EF4-FFF2-40B4-BE49-F238E27FC236}">
                <a16:creationId xmlns:a16="http://schemas.microsoft.com/office/drawing/2014/main" id="{9E887279-B48F-43C3-91FA-09BD7EA33A25}"/>
              </a:ext>
            </a:extLst>
          </p:cNvPr>
          <p:cNvSpPr>
            <a:spLocks noGrp="1"/>
          </p:cNvSpPr>
          <p:nvPr>
            <p:ph type="sldNum" sz="quarter" idx="12"/>
          </p:nvPr>
        </p:nvSpPr>
        <p:spPr>
          <a:xfrm>
            <a:off x="11365992" y="6356350"/>
            <a:ext cx="630936" cy="365125"/>
          </a:xfrm>
        </p:spPr>
        <p:txBody>
          <a:bodyPr/>
          <a:lstStyle/>
          <a:p>
            <a:pPr lvl="0"/>
            <a:fld id="{D39F39FF-F5CB-4ACA-9B46-4CCF89ECA75F}" type="slidenum">
              <a:rPr lang="en-US" noProof="0" smtClean="0"/>
              <a:pPr lvl="0"/>
              <a:t>12</a:t>
            </a:fld>
            <a:endParaRPr lang="en-US" noProof="0" dirty="0"/>
          </a:p>
        </p:txBody>
      </p:sp>
      <p:pic>
        <p:nvPicPr>
          <p:cNvPr id="3" name="Picture 2">
            <a:extLst>
              <a:ext uri="{FF2B5EF4-FFF2-40B4-BE49-F238E27FC236}">
                <a16:creationId xmlns:a16="http://schemas.microsoft.com/office/drawing/2014/main" id="{883F3DE7-84A8-2192-96E0-87D91DE76F2C}"/>
              </a:ext>
            </a:extLst>
          </p:cNvPr>
          <p:cNvPicPr>
            <a:picLocks noChangeAspect="1"/>
          </p:cNvPicPr>
          <p:nvPr/>
        </p:nvPicPr>
        <p:blipFill>
          <a:blip r:embed="rId5"/>
          <a:stretch>
            <a:fillRect/>
          </a:stretch>
        </p:blipFill>
        <p:spPr>
          <a:xfrm>
            <a:off x="240484" y="5880519"/>
            <a:ext cx="975920" cy="803409"/>
          </a:xfrm>
          <a:prstGeom prst="rect">
            <a:avLst/>
          </a:prstGeom>
        </p:spPr>
      </p:pic>
    </p:spTree>
    <p:extLst>
      <p:ext uri="{BB962C8B-B14F-4D97-AF65-F5344CB8AC3E}">
        <p14:creationId xmlns:p14="http://schemas.microsoft.com/office/powerpoint/2010/main" val="767611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532264" y="776942"/>
            <a:ext cx="3209008" cy="1247802"/>
          </a:xfrm>
        </p:spPr>
        <p:txBody>
          <a:bodyPr>
            <a:normAutofit/>
          </a:bodyPr>
          <a:lstStyle/>
          <a:p>
            <a:r>
              <a:rPr lang="en-US" sz="5100" dirty="0"/>
              <a:t>WHY…</a:t>
            </a:r>
          </a:p>
        </p:txBody>
      </p:sp>
      <p:pic>
        <p:nvPicPr>
          <p:cNvPr id="5" name="Picture Placeholder 4" descr="A person standing on a rock">
            <a:extLst>
              <a:ext uri="{FF2B5EF4-FFF2-40B4-BE49-F238E27FC236}">
                <a16:creationId xmlns:a16="http://schemas.microsoft.com/office/drawing/2014/main" id="{633DBDDF-94F3-4001-919E-B56D62CE7A0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4076700" y="0"/>
            <a:ext cx="4038600" cy="3429000"/>
          </a:xfrm>
        </p:spPr>
      </p:pic>
      <p:pic>
        <p:nvPicPr>
          <p:cNvPr id="44" name="Picture Placeholder 43" descr="A picture containing mountain, sky, nature, outdoor">
            <a:extLst>
              <a:ext uri="{FF2B5EF4-FFF2-40B4-BE49-F238E27FC236}">
                <a16:creationId xmlns:a16="http://schemas.microsoft.com/office/drawing/2014/main" id="{73DD8BED-FB17-4ABE-9B18-B6DDA81A0E05}"/>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8115300" y="0"/>
            <a:ext cx="4076701" cy="3429000"/>
          </a:xfrm>
        </p:spPr>
      </p:pic>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4404220" y="3841750"/>
            <a:ext cx="7059118" cy="2296083"/>
          </a:xfrm>
        </p:spPr>
        <p:txBody>
          <a:bodyPr>
            <a:normAutofit/>
          </a:bodyPr>
          <a:lstStyle/>
          <a:p>
            <a:pPr marL="0" indent="0">
              <a:buNone/>
            </a:pPr>
            <a:r>
              <a:rPr lang="en-US" sz="2800" dirty="0"/>
              <a:t>have you chosen to give your time, energy and financial resources to our organization? </a:t>
            </a:r>
          </a:p>
        </p:txBody>
      </p:sp>
      <p:sp>
        <p:nvSpPr>
          <p:cNvPr id="21" name="Slide Number Placeholder 20">
            <a:extLst>
              <a:ext uri="{FF2B5EF4-FFF2-40B4-BE49-F238E27FC236}">
                <a16:creationId xmlns:a16="http://schemas.microsoft.com/office/drawing/2014/main" id="{C19BFBA5-3E41-40F8-9EFB-9DF730F5B6E4}"/>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2</a:t>
            </a:fld>
            <a:endParaRPr lang="en-US" noProof="0" dirty="0"/>
          </a:p>
        </p:txBody>
      </p:sp>
      <p:pic>
        <p:nvPicPr>
          <p:cNvPr id="3" name="Picture 2">
            <a:extLst>
              <a:ext uri="{FF2B5EF4-FFF2-40B4-BE49-F238E27FC236}">
                <a16:creationId xmlns:a16="http://schemas.microsoft.com/office/drawing/2014/main" id="{D7EDCC8E-D266-B606-61E3-B868B29D00F0}"/>
              </a:ext>
            </a:extLst>
          </p:cNvPr>
          <p:cNvPicPr>
            <a:picLocks noChangeAspect="1"/>
          </p:cNvPicPr>
          <p:nvPr/>
        </p:nvPicPr>
        <p:blipFill>
          <a:blip r:embed="rId5"/>
          <a:stretch>
            <a:fillRect/>
          </a:stretch>
        </p:blipFill>
        <p:spPr>
          <a:xfrm>
            <a:off x="240484" y="5880519"/>
            <a:ext cx="975920" cy="803409"/>
          </a:xfrm>
          <a:prstGeom prst="rect">
            <a:avLst/>
          </a:prstGeom>
        </p:spPr>
      </p:pic>
    </p:spTree>
    <p:extLst>
      <p:ext uri="{BB962C8B-B14F-4D97-AF65-F5344CB8AC3E}">
        <p14:creationId xmlns:p14="http://schemas.microsoft.com/office/powerpoint/2010/main" val="2106347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11204599" cy="1501327"/>
          </a:xfrm>
        </p:spPr>
        <p:txBody>
          <a:bodyPr>
            <a:normAutofit/>
          </a:bodyPr>
          <a:lstStyle/>
          <a:p>
            <a:r>
              <a:rPr lang="en-US" sz="5100" dirty="0"/>
              <a:t>A STORY </a:t>
            </a:r>
          </a:p>
        </p:txBody>
      </p:sp>
      <p:pic>
        <p:nvPicPr>
          <p:cNvPr id="8" name="Picture Placeholder 7" descr="A picture containing mountain, sky, outdoor, nature">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2286000"/>
            <a:ext cx="5067300" cy="4572000"/>
          </a:xfrm>
        </p:spPr>
      </p:pic>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819887" y="2899186"/>
            <a:ext cx="5610113" cy="3284359"/>
          </a:xfrm>
        </p:spPr>
        <p:txBody>
          <a:bodyPr>
            <a:normAutofit/>
          </a:bodyPr>
          <a:lstStyle/>
          <a:p>
            <a:pPr marL="342900" indent="-342900">
              <a:buFont typeface="Arial" panose="020B0604020202020204" pitchFamily="34" charset="0"/>
              <a:buChar char="•"/>
            </a:pPr>
            <a:r>
              <a:rPr lang="en-US" dirty="0"/>
              <a:t>What this organization means to me</a:t>
            </a:r>
          </a:p>
          <a:p>
            <a:pPr marL="342900" indent="-342900">
              <a:buFont typeface="Arial" panose="020B0604020202020204" pitchFamily="34" charset="0"/>
              <a:buChar char="•"/>
            </a:pPr>
            <a:r>
              <a:rPr lang="en-US" dirty="0"/>
              <a:t>Why I made a legacy commitment</a:t>
            </a:r>
          </a:p>
          <a:p>
            <a:endParaRPr lang="en-US"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3</a:t>
            </a:fld>
            <a:endParaRPr lang="en-US" noProof="0" dirty="0"/>
          </a:p>
        </p:txBody>
      </p:sp>
      <p:pic>
        <p:nvPicPr>
          <p:cNvPr id="3" name="Picture 2">
            <a:extLst>
              <a:ext uri="{FF2B5EF4-FFF2-40B4-BE49-F238E27FC236}">
                <a16:creationId xmlns:a16="http://schemas.microsoft.com/office/drawing/2014/main" id="{615DA605-3DB1-F6DE-C6B5-72264C72598A}"/>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1074753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41">
            <a:extLst>
              <a:ext uri="{FF2B5EF4-FFF2-40B4-BE49-F238E27FC236}">
                <a16:creationId xmlns:a16="http://schemas.microsoft.com/office/drawing/2014/main" id="{67341D0A-0322-470A-BC74-EE9311CEB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C2F39F9-0762-44C7-A5B8-A7081E4CB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9045" y="753036"/>
            <a:ext cx="5945393" cy="1646216"/>
          </a:xfrm>
        </p:spPr>
        <p:txBody>
          <a:bodyPr vert="horz" lIns="91440" tIns="45720" rIns="91440" bIns="45720" rtlCol="0" anchor="t">
            <a:normAutofit/>
          </a:bodyPr>
          <a:lstStyle/>
          <a:p>
            <a:r>
              <a:rPr lang="en-US" sz="5100" spc="-40" dirty="0">
                <a:solidFill>
                  <a:srgbClr val="FFFFFF"/>
                </a:solidFill>
              </a:rPr>
              <a:t>OUR FUTURE WELL-BEING</a:t>
            </a:r>
          </a:p>
        </p:txBody>
      </p:sp>
      <p:pic>
        <p:nvPicPr>
          <p:cNvPr id="26" name="Picture Placeholder 25">
            <a:extLst>
              <a:ext uri="{FF2B5EF4-FFF2-40B4-BE49-F238E27FC236}">
                <a16:creationId xmlns:a16="http://schemas.microsoft.com/office/drawing/2014/main" id="{5A11C124-E818-45E0-9F70-7F0C271DDC71}"/>
              </a:ext>
            </a:extLst>
          </p:cNvPr>
          <p:cNvPicPr>
            <a:picLocks noGrp="1" noChangeAspect="1"/>
          </p:cNvPicPr>
          <p:nvPr>
            <p:ph type="pic" sz="quarter" idx="14"/>
          </p:nvPr>
        </p:nvPicPr>
        <p:blipFill>
          <a:blip r:embed="rId3"/>
          <a:srcRect t="21874" b="21874"/>
          <a:stretch/>
        </p:blipFill>
        <p:spPr>
          <a:xfrm>
            <a:off x="990610" y="4533900"/>
            <a:ext cx="5105400" cy="2324100"/>
          </a:xfrm>
          <a:prstGeom prst="rect">
            <a:avLst/>
          </a:prstGeom>
        </p:spPr>
      </p:pic>
      <p:pic>
        <p:nvPicPr>
          <p:cNvPr id="22" name="Picture Placeholder 21">
            <a:extLst>
              <a:ext uri="{FF2B5EF4-FFF2-40B4-BE49-F238E27FC236}">
                <a16:creationId xmlns:a16="http://schemas.microsoft.com/office/drawing/2014/main" id="{8A37E149-B64A-42E8-BB3A-1FD622CE5C95}"/>
              </a:ext>
            </a:extLst>
          </p:cNvPr>
          <p:cNvPicPr>
            <a:picLocks noGrp="1" noChangeAspect="1"/>
          </p:cNvPicPr>
          <p:nvPr>
            <p:ph type="pic" sz="quarter" idx="15"/>
          </p:nvPr>
        </p:nvPicPr>
        <p:blipFill rotWithShape="1">
          <a:blip r:embed="rId4"/>
          <a:srcRect l="3893" r="3" b="3"/>
          <a:stretch/>
        </p:blipFill>
        <p:spPr>
          <a:xfrm>
            <a:off x="7086599" y="4533900"/>
            <a:ext cx="5105400" cy="2324100"/>
          </a:xfrm>
          <a:prstGeom prst="rect">
            <a:avLst/>
          </a:prstGeom>
        </p:spPr>
      </p:pic>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722F022-211C-4882-844C-086FEA6806AA}" type="slidenum">
              <a:rPr lang="en-US" noProof="0">
                <a:solidFill>
                  <a:srgbClr val="FFFFFF"/>
                </a:solidFill>
              </a:rPr>
              <a:pPr lvl="0">
                <a:spcAft>
                  <a:spcPts val="600"/>
                </a:spcAft>
              </a:pPr>
              <a:t>4</a:t>
            </a:fld>
            <a:endParaRPr lang="en-US" noProof="0">
              <a:solidFill>
                <a:srgbClr val="FFFFFF"/>
              </a:solidFill>
            </a:endParaRPr>
          </a:p>
        </p:txBody>
      </p:sp>
      <p:sp>
        <p:nvSpPr>
          <p:cNvPr id="3" name="TextBox 2">
            <a:extLst>
              <a:ext uri="{FF2B5EF4-FFF2-40B4-BE49-F238E27FC236}">
                <a16:creationId xmlns:a16="http://schemas.microsoft.com/office/drawing/2014/main" id="{FADEA1FC-020D-E368-0F0A-A3D968B1BF5E}"/>
              </a:ext>
            </a:extLst>
          </p:cNvPr>
          <p:cNvSpPr txBox="1"/>
          <p:nvPr/>
        </p:nvSpPr>
        <p:spPr>
          <a:xfrm>
            <a:off x="671119" y="2827090"/>
            <a:ext cx="5763237" cy="1384995"/>
          </a:xfrm>
          <a:prstGeom prst="rect">
            <a:avLst/>
          </a:prstGeom>
          <a:noFill/>
        </p:spPr>
        <p:txBody>
          <a:bodyPr wrap="square" rtlCol="0">
            <a:spAutoFit/>
          </a:bodyPr>
          <a:lstStyle/>
          <a:p>
            <a:r>
              <a:rPr lang="en-US" sz="2800" dirty="0">
                <a:solidFill>
                  <a:schemeClr val="bg1"/>
                </a:solidFill>
              </a:rPr>
              <a:t>Building our endowment through legacy gifts will provide financial stability</a:t>
            </a:r>
          </a:p>
        </p:txBody>
      </p:sp>
      <p:sp>
        <p:nvSpPr>
          <p:cNvPr id="7" name="TextBox 6">
            <a:extLst>
              <a:ext uri="{FF2B5EF4-FFF2-40B4-BE49-F238E27FC236}">
                <a16:creationId xmlns:a16="http://schemas.microsoft.com/office/drawing/2014/main" id="{D79BC940-F503-D312-A73F-530397FFB34E}"/>
              </a:ext>
            </a:extLst>
          </p:cNvPr>
          <p:cNvSpPr txBox="1"/>
          <p:nvPr/>
        </p:nvSpPr>
        <p:spPr>
          <a:xfrm>
            <a:off x="7243482" y="380266"/>
            <a:ext cx="4824341" cy="3693319"/>
          </a:xfrm>
          <a:prstGeom prst="rect">
            <a:avLst/>
          </a:prstGeom>
          <a:noFill/>
        </p:spPr>
        <p:txBody>
          <a:bodyPr wrap="square" rtlCol="0">
            <a:spAutoFit/>
          </a:bodyPr>
          <a:lstStyle/>
          <a:p>
            <a:pPr marL="285750" indent="-285750">
              <a:buFont typeface="Arial" panose="020B0604020202020204" pitchFamily="34" charset="0"/>
              <a:buChar char="•"/>
            </a:pPr>
            <a:r>
              <a:rPr lang="en-US" dirty="0"/>
              <a:t>Did you know that </a:t>
            </a:r>
            <a:r>
              <a:rPr lang="en-US" dirty="0">
                <a:highlight>
                  <a:srgbClr val="FFFF00"/>
                </a:highlight>
              </a:rPr>
              <a:t>X%</a:t>
            </a:r>
            <a:r>
              <a:rPr lang="en-US" dirty="0"/>
              <a:t> of our operating budget comes from our endowment?</a:t>
            </a:r>
            <a:br>
              <a:rPr lang="en-US" dirty="0"/>
            </a:br>
            <a:endParaRPr lang="en-US" dirty="0"/>
          </a:p>
          <a:p>
            <a:pPr marL="285750" indent="-285750">
              <a:buFont typeface="Arial" panose="020B0604020202020204" pitchFamily="34" charset="0"/>
              <a:buChar char="•"/>
            </a:pPr>
            <a:r>
              <a:rPr lang="en-US" dirty="0"/>
              <a:t>It has been recommended that 20% of an organization's operating budget come from their endowment by 2030 in order to avoid fiscal crisis</a:t>
            </a:r>
          </a:p>
          <a:p>
            <a:endParaRPr lang="en-US" dirty="0"/>
          </a:p>
          <a:p>
            <a:pPr marL="285750" indent="-285750">
              <a:buFont typeface="Arial" panose="020B0604020202020204" pitchFamily="34" charset="0"/>
              <a:buChar char="•"/>
            </a:pPr>
            <a:r>
              <a:rPr lang="en-US" dirty="0"/>
              <a:t>If we want 20% of our annual revenue to come from our endowment, we need to work towards securing </a:t>
            </a:r>
            <a:r>
              <a:rPr lang="en-US" dirty="0">
                <a:highlight>
                  <a:srgbClr val="FFFF00"/>
                </a:highlight>
              </a:rPr>
              <a:t>$X </a:t>
            </a:r>
            <a:r>
              <a:rPr lang="en-US" dirty="0"/>
              <a:t>in endowment funds – either through current cash gifts or after-lifetime commitments. </a:t>
            </a:r>
          </a:p>
        </p:txBody>
      </p:sp>
      <p:pic>
        <p:nvPicPr>
          <p:cNvPr id="5" name="Picture 4">
            <a:extLst>
              <a:ext uri="{FF2B5EF4-FFF2-40B4-BE49-F238E27FC236}">
                <a16:creationId xmlns:a16="http://schemas.microsoft.com/office/drawing/2014/main" id="{785D491D-13CC-82B7-787A-15B42AFEC002}"/>
              </a:ext>
            </a:extLst>
          </p:cNvPr>
          <p:cNvPicPr>
            <a:picLocks noChangeAspect="1"/>
          </p:cNvPicPr>
          <p:nvPr/>
        </p:nvPicPr>
        <p:blipFill>
          <a:blip r:embed="rId5"/>
          <a:stretch>
            <a:fillRect/>
          </a:stretch>
        </p:blipFill>
        <p:spPr>
          <a:xfrm>
            <a:off x="240484" y="5880519"/>
            <a:ext cx="975920" cy="803409"/>
          </a:xfrm>
          <a:prstGeom prst="rect">
            <a:avLst/>
          </a:prstGeom>
        </p:spPr>
      </p:pic>
    </p:spTree>
    <p:extLst>
      <p:ext uri="{BB962C8B-B14F-4D97-AF65-F5344CB8AC3E}">
        <p14:creationId xmlns:p14="http://schemas.microsoft.com/office/powerpoint/2010/main" val="282602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4119" y="268803"/>
            <a:ext cx="11204599" cy="1065099"/>
          </a:xfrm>
        </p:spPr>
        <p:txBody>
          <a:bodyPr>
            <a:normAutofit/>
          </a:bodyPr>
          <a:lstStyle/>
          <a:p>
            <a:r>
              <a:rPr lang="en-US" sz="5100" dirty="0"/>
              <a:t>WHY LEGACY?  </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819887" y="2899186"/>
            <a:ext cx="5610113" cy="3284359"/>
          </a:xfrm>
        </p:spPr>
        <p:txBody>
          <a:bodyPr>
            <a:normAutofit fontScale="92500"/>
          </a:bodyPr>
          <a:lstStyle/>
          <a:p>
            <a:pPr marL="342900" indent="-342900">
              <a:buFont typeface="Arial" panose="020B0604020202020204" pitchFamily="34" charset="0"/>
              <a:buChar char="•"/>
            </a:pPr>
            <a:r>
              <a:rPr lang="en-US" dirty="0"/>
              <a:t>$59 trillion transfer of wealth</a:t>
            </a:r>
          </a:p>
          <a:p>
            <a:pPr marL="342900" indent="-342900">
              <a:buFont typeface="Arial" panose="020B0604020202020204" pitchFamily="34" charset="0"/>
              <a:buChar char="•"/>
            </a:pPr>
            <a:r>
              <a:rPr lang="en-US" dirty="0"/>
              <a:t>Donors leaving gifts to other organizations because they were asked</a:t>
            </a:r>
          </a:p>
          <a:p>
            <a:pPr marL="342900" indent="-342900">
              <a:buFont typeface="Arial" panose="020B0604020202020204" pitchFamily="34" charset="0"/>
              <a:buChar char="•"/>
            </a:pPr>
            <a:r>
              <a:rPr lang="en-US" dirty="0"/>
              <a:t>We need to offer our loyal donors the opportunity to ensure our organization continues to impact the next generation the same way it has impacted them. </a:t>
            </a:r>
          </a:p>
          <a:p>
            <a:pPr marL="342900" indent="-34290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5</a:t>
            </a:fld>
            <a:endParaRPr lang="en-US" noProof="0" dirty="0"/>
          </a:p>
        </p:txBody>
      </p:sp>
      <p:pic>
        <p:nvPicPr>
          <p:cNvPr id="7" name="Picture Placeholder 6">
            <a:extLst>
              <a:ext uri="{FF2B5EF4-FFF2-40B4-BE49-F238E27FC236}">
                <a16:creationId xmlns:a16="http://schemas.microsoft.com/office/drawing/2014/main" id="{9B84C85C-5CCD-1066-DF45-FB54BA2E5AA1}"/>
              </a:ext>
            </a:extLst>
          </p:cNvPr>
          <p:cNvPicPr>
            <a:picLocks noGrp="1" noChangeAspect="1"/>
          </p:cNvPicPr>
          <p:nvPr>
            <p:ph type="pic" sz="quarter" idx="13"/>
          </p:nvPr>
        </p:nvPicPr>
        <p:blipFill>
          <a:blip r:embed="rId3"/>
          <a:srcRect l="13056" r="13056"/>
          <a:stretch>
            <a:fillRect/>
          </a:stretch>
        </p:blipFill>
        <p:spPr>
          <a:xfrm>
            <a:off x="0" y="2286000"/>
            <a:ext cx="5067300" cy="4572000"/>
          </a:xfrm>
          <a:prstGeom prst="rect">
            <a:avLst/>
          </a:prstGeom>
        </p:spPr>
      </p:pic>
      <p:sp>
        <p:nvSpPr>
          <p:cNvPr id="2" name="TextBox 1">
            <a:extLst>
              <a:ext uri="{FF2B5EF4-FFF2-40B4-BE49-F238E27FC236}">
                <a16:creationId xmlns:a16="http://schemas.microsoft.com/office/drawing/2014/main" id="{05DE6343-F462-E174-451E-16B7835C470D}"/>
              </a:ext>
            </a:extLst>
          </p:cNvPr>
          <p:cNvSpPr txBox="1"/>
          <p:nvPr/>
        </p:nvSpPr>
        <p:spPr>
          <a:xfrm>
            <a:off x="715169" y="1501629"/>
            <a:ext cx="11146864" cy="369332"/>
          </a:xfrm>
          <a:prstGeom prst="rect">
            <a:avLst/>
          </a:prstGeom>
          <a:noFill/>
        </p:spPr>
        <p:txBody>
          <a:bodyPr wrap="square" rtlCol="0">
            <a:spAutoFit/>
          </a:bodyPr>
          <a:lstStyle/>
          <a:p>
            <a:r>
              <a:rPr lang="en-US" dirty="0">
                <a:solidFill>
                  <a:schemeClr val="bg1"/>
                </a:solidFill>
              </a:rPr>
              <a:t>Legacy giving will help sustain our organization for future generations</a:t>
            </a:r>
          </a:p>
        </p:txBody>
      </p:sp>
      <p:pic>
        <p:nvPicPr>
          <p:cNvPr id="4" name="Picture 3">
            <a:extLst>
              <a:ext uri="{FF2B5EF4-FFF2-40B4-BE49-F238E27FC236}">
                <a16:creationId xmlns:a16="http://schemas.microsoft.com/office/drawing/2014/main" id="{43E96E83-00EA-1260-FD87-F639D9785F92}"/>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3959498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CE909B5D-B85A-4123-A117-768D8742A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27398DF-A99A-4D77-BB29-96350155B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7701" y="753035"/>
            <a:ext cx="7003676" cy="3982818"/>
          </a:xfrm>
        </p:spPr>
        <p:txBody>
          <a:bodyPr vert="horz" lIns="91440" tIns="45720" rIns="91440" bIns="45720" rtlCol="0" anchor="t">
            <a:normAutofit/>
          </a:bodyPr>
          <a:lstStyle/>
          <a:p>
            <a:r>
              <a:rPr lang="en-US" sz="8800" spc="-40">
                <a:solidFill>
                  <a:srgbClr val="FFFFFF"/>
                </a:solidFill>
              </a:rPr>
              <a:t>LIFE &amp; LEGACY</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647700" y="4749501"/>
            <a:ext cx="6920306" cy="1194099"/>
          </a:xfrm>
        </p:spPr>
        <p:txBody>
          <a:bodyPr vert="horz" lIns="91440" tIns="45720" rIns="91440" bIns="45720" rtlCol="0" anchor="b">
            <a:normAutofit/>
          </a:bodyPr>
          <a:lstStyle/>
          <a:p>
            <a:pPr>
              <a:lnSpc>
                <a:spcPct val="90000"/>
              </a:lnSpc>
            </a:pPr>
            <a:r>
              <a:rPr lang="en-US" sz="2600" b="1">
                <a:solidFill>
                  <a:srgbClr val="FFFFFF"/>
                </a:solidFill>
              </a:rPr>
              <a:t>A program of the Harold Grinspoon Foundation to help us build our endowment</a:t>
            </a:r>
          </a:p>
        </p:txBody>
      </p:sp>
      <p:pic>
        <p:nvPicPr>
          <p:cNvPr id="4" name="Picture 3" descr="A person sitting in a chair&#10;&#10;Description automatically generated with low confidence">
            <a:extLst>
              <a:ext uri="{FF2B5EF4-FFF2-40B4-BE49-F238E27FC236}">
                <a16:creationId xmlns:a16="http://schemas.microsoft.com/office/drawing/2014/main" id="{028253C2-B9B2-05F5-387D-E7E0DBA5D1A5}"/>
              </a:ext>
            </a:extLst>
          </p:cNvPr>
          <p:cNvPicPr>
            <a:picLocks noChangeAspect="1"/>
          </p:cNvPicPr>
          <p:nvPr/>
        </p:nvPicPr>
        <p:blipFill rotWithShape="1">
          <a:blip r:embed="rId3"/>
          <a:srcRect t="8615" r="3" b="35242"/>
          <a:stretch/>
        </p:blipFill>
        <p:spPr>
          <a:xfrm>
            <a:off x="8110729" y="0"/>
            <a:ext cx="4076699" cy="3429000"/>
          </a:xfrm>
          <a:prstGeom prst="rect">
            <a:avLst/>
          </a:prstGeom>
        </p:spPr>
      </p:pic>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a:solidFill>
                  <a:srgbClr val="FFFFFF"/>
                </a:solidFill>
              </a:rPr>
              <a:pPr lvl="0">
                <a:spcAft>
                  <a:spcPts val="600"/>
                </a:spcAft>
              </a:pPr>
              <a:t>6</a:t>
            </a:fld>
            <a:endParaRPr lang="en-US" noProof="0">
              <a:solidFill>
                <a:srgbClr val="FFFFFF"/>
              </a:solidFill>
            </a:endParaRPr>
          </a:p>
        </p:txBody>
      </p:sp>
      <p:pic>
        <p:nvPicPr>
          <p:cNvPr id="2" name="Picture 1">
            <a:extLst>
              <a:ext uri="{FF2B5EF4-FFF2-40B4-BE49-F238E27FC236}">
                <a16:creationId xmlns:a16="http://schemas.microsoft.com/office/drawing/2014/main" id="{D9F8DD84-9565-3166-5C84-69F98D7F13F1}"/>
              </a:ext>
            </a:extLst>
          </p:cNvPr>
          <p:cNvPicPr>
            <a:picLocks noChangeAspect="1"/>
          </p:cNvPicPr>
          <p:nvPr/>
        </p:nvPicPr>
        <p:blipFill>
          <a:blip r:embed="rId4"/>
          <a:stretch>
            <a:fillRect/>
          </a:stretch>
        </p:blipFill>
        <p:spPr>
          <a:xfrm>
            <a:off x="8914516" y="4303888"/>
            <a:ext cx="2473696" cy="2036427"/>
          </a:xfrm>
          <a:prstGeom prst="rect">
            <a:avLst/>
          </a:prstGeom>
        </p:spPr>
      </p:pic>
    </p:spTree>
    <p:extLst>
      <p:ext uri="{BB962C8B-B14F-4D97-AF65-F5344CB8AC3E}">
        <p14:creationId xmlns:p14="http://schemas.microsoft.com/office/powerpoint/2010/main" val="274089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8"/>
                                        </p:tgtEl>
                                        <p:attrNameLst>
                                          <p:attrName>style.visibility</p:attrName>
                                        </p:attrNameLst>
                                      </p:cBhvr>
                                      <p:to>
                                        <p:strVal val="visible"/>
                                      </p:to>
                                    </p:set>
                                    <p:animEffect transition="in" filter="fade">
                                      <p:cBhvr>
                                        <p:cTn id="7" dur="4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4119" y="268803"/>
            <a:ext cx="11204599" cy="1065099"/>
          </a:xfrm>
        </p:spPr>
        <p:txBody>
          <a:bodyPr>
            <a:normAutofit/>
          </a:bodyPr>
          <a:lstStyle/>
          <a:p>
            <a:r>
              <a:rPr lang="en-US" sz="5100" dirty="0"/>
              <a:t>LEGACY DONORS  </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819887" y="2899186"/>
            <a:ext cx="5610113" cy="3284359"/>
          </a:xfrm>
        </p:spPr>
        <p:txBody>
          <a:bodyPr>
            <a:normAutofit fontScale="92500"/>
          </a:bodyPr>
          <a:lstStyle/>
          <a:p>
            <a:pPr marL="342900" indent="-342900">
              <a:buFont typeface="Arial" panose="020B0604020202020204" pitchFamily="34" charset="0"/>
              <a:buChar char="•"/>
            </a:pPr>
            <a:r>
              <a:rPr lang="en-US" dirty="0"/>
              <a:t>The gift can be any amount</a:t>
            </a:r>
          </a:p>
          <a:p>
            <a:pPr marL="342900" indent="-342900">
              <a:buFont typeface="Arial" panose="020B0604020202020204" pitchFamily="34" charset="0"/>
              <a:buChar char="•"/>
            </a:pPr>
            <a:r>
              <a:rPr lang="en-US" dirty="0"/>
              <a:t>The gift comes from after-lifetime wealth</a:t>
            </a:r>
          </a:p>
          <a:p>
            <a:pPr marL="342900" indent="-342900">
              <a:buFont typeface="Arial" panose="020B0604020202020204" pitchFamily="34" charset="0"/>
              <a:buChar char="•"/>
            </a:pPr>
            <a:r>
              <a:rPr lang="en-US" dirty="0"/>
              <a:t>The gift can be designated in a will or trust, or as a beneficiary of a retirement account, life insurance policy or donor advised fund.</a:t>
            </a:r>
          </a:p>
          <a:p>
            <a:pPr marL="342900" indent="-342900">
              <a:buFont typeface="Arial" panose="020B0604020202020204" pitchFamily="34" charset="0"/>
              <a:buChar char="•"/>
            </a:pPr>
            <a:r>
              <a:rPr lang="en-US" dirty="0"/>
              <a:t>Lots of options to choose from!</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7</a:t>
            </a:fld>
            <a:endParaRPr lang="en-US" noProof="0" dirty="0"/>
          </a:p>
        </p:txBody>
      </p:sp>
      <p:pic>
        <p:nvPicPr>
          <p:cNvPr id="6" name="Picture 5" descr="Logo, company name&#10;&#10;Description automatically generated">
            <a:extLst>
              <a:ext uri="{FF2B5EF4-FFF2-40B4-BE49-F238E27FC236}">
                <a16:creationId xmlns:a16="http://schemas.microsoft.com/office/drawing/2014/main" id="{F7505922-97E7-D8E0-460F-F27B872E7F54}"/>
              </a:ext>
            </a:extLst>
          </p:cNvPr>
          <p:cNvPicPr>
            <a:picLocks noChangeAspect="1"/>
          </p:cNvPicPr>
          <p:nvPr/>
        </p:nvPicPr>
        <p:blipFill>
          <a:blip r:embed="rId3"/>
          <a:stretch>
            <a:fillRect/>
          </a:stretch>
        </p:blipFill>
        <p:spPr>
          <a:xfrm>
            <a:off x="83891" y="5789967"/>
            <a:ext cx="1262556" cy="950401"/>
          </a:xfrm>
          <a:prstGeom prst="rect">
            <a:avLst/>
          </a:prstGeom>
        </p:spPr>
      </p:pic>
      <p:sp>
        <p:nvSpPr>
          <p:cNvPr id="2" name="TextBox 1">
            <a:extLst>
              <a:ext uri="{FF2B5EF4-FFF2-40B4-BE49-F238E27FC236}">
                <a16:creationId xmlns:a16="http://schemas.microsoft.com/office/drawing/2014/main" id="{05DE6343-F462-E174-451E-16B7835C470D}"/>
              </a:ext>
            </a:extLst>
          </p:cNvPr>
          <p:cNvSpPr txBox="1"/>
          <p:nvPr/>
        </p:nvSpPr>
        <p:spPr>
          <a:xfrm>
            <a:off x="715169" y="1501629"/>
            <a:ext cx="11146864" cy="523220"/>
          </a:xfrm>
          <a:prstGeom prst="rect">
            <a:avLst/>
          </a:prstGeom>
          <a:noFill/>
        </p:spPr>
        <p:txBody>
          <a:bodyPr wrap="square" rtlCol="0">
            <a:spAutoFit/>
          </a:bodyPr>
          <a:lstStyle/>
          <a:p>
            <a:r>
              <a:rPr lang="en-US" sz="2800" dirty="0">
                <a:solidFill>
                  <a:schemeClr val="bg1"/>
                </a:solidFill>
              </a:rPr>
              <a:t>Anyone can be a legacy donor </a:t>
            </a:r>
          </a:p>
        </p:txBody>
      </p:sp>
      <p:pic>
        <p:nvPicPr>
          <p:cNvPr id="9" name="Picture Placeholder 8" descr="A picture containing text, person, sign, people&#10;&#10;Description automatically generated">
            <a:extLst>
              <a:ext uri="{FF2B5EF4-FFF2-40B4-BE49-F238E27FC236}">
                <a16:creationId xmlns:a16="http://schemas.microsoft.com/office/drawing/2014/main" id="{F076BE93-3A55-EB80-C88C-696F3CA2BE64}"/>
              </a:ext>
            </a:extLst>
          </p:cNvPr>
          <p:cNvPicPr>
            <a:picLocks noGrp="1" noChangeAspect="1"/>
          </p:cNvPicPr>
          <p:nvPr>
            <p:ph type="pic" sz="quarter" idx="13"/>
          </p:nvPr>
        </p:nvPicPr>
        <p:blipFill>
          <a:blip r:embed="rId4"/>
          <a:srcRect t="6194" b="6194"/>
          <a:stretch>
            <a:fillRect/>
          </a:stretch>
        </p:blipFill>
        <p:spPr/>
      </p:pic>
      <p:pic>
        <p:nvPicPr>
          <p:cNvPr id="3" name="Picture 2">
            <a:extLst>
              <a:ext uri="{FF2B5EF4-FFF2-40B4-BE49-F238E27FC236}">
                <a16:creationId xmlns:a16="http://schemas.microsoft.com/office/drawing/2014/main" id="{904B84D3-3DBE-D2C1-280F-566B8FAEDC6E}"/>
              </a:ext>
            </a:extLst>
          </p:cNvPr>
          <p:cNvPicPr>
            <a:picLocks noChangeAspect="1"/>
          </p:cNvPicPr>
          <p:nvPr/>
        </p:nvPicPr>
        <p:blipFill>
          <a:blip r:embed="rId5"/>
          <a:stretch>
            <a:fillRect/>
          </a:stretch>
        </p:blipFill>
        <p:spPr>
          <a:xfrm>
            <a:off x="240484" y="5880519"/>
            <a:ext cx="975920" cy="803409"/>
          </a:xfrm>
          <a:prstGeom prst="rect">
            <a:avLst/>
          </a:prstGeom>
        </p:spPr>
      </p:pic>
    </p:spTree>
    <p:extLst>
      <p:ext uri="{BB962C8B-B14F-4D97-AF65-F5344CB8AC3E}">
        <p14:creationId xmlns:p14="http://schemas.microsoft.com/office/powerpoint/2010/main" val="1187053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4119" y="268803"/>
            <a:ext cx="11204599" cy="1065099"/>
          </a:xfrm>
        </p:spPr>
        <p:txBody>
          <a:bodyPr>
            <a:normAutofit/>
          </a:bodyPr>
          <a:lstStyle/>
          <a:p>
            <a:r>
              <a:rPr lang="en-US" sz="5100" dirty="0"/>
              <a:t>WHY YOUR GIFT MATTERS  </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819887" y="2899186"/>
            <a:ext cx="5610113" cy="3284359"/>
          </a:xfrm>
        </p:spPr>
        <p:txBody>
          <a:bodyPr>
            <a:normAutofit lnSpcReduction="10000"/>
          </a:bodyPr>
          <a:lstStyle/>
          <a:p>
            <a:pPr marL="342900" indent="-342900">
              <a:buFont typeface="Arial" panose="020B0604020202020204" pitchFamily="34" charset="0"/>
              <a:buChar char="•"/>
            </a:pPr>
            <a:r>
              <a:rPr lang="en-US" dirty="0"/>
              <a:t>The </a:t>
            </a:r>
            <a:r>
              <a:rPr lang="en-US" dirty="0">
                <a:highlight>
                  <a:srgbClr val="FFFF00"/>
                </a:highlight>
              </a:rPr>
              <a:t>XXX Federation/Jewish Community Foundation </a:t>
            </a:r>
            <a:r>
              <a:rPr lang="en-US" dirty="0"/>
              <a:t>and LIFE &amp; LEGACY are supporting us in this effort </a:t>
            </a:r>
          </a:p>
          <a:p>
            <a:pPr marL="342900" indent="-342900">
              <a:buFont typeface="Arial" panose="020B0604020202020204" pitchFamily="34" charset="0"/>
              <a:buChar char="•"/>
            </a:pPr>
            <a:r>
              <a:rPr lang="en-US" dirty="0"/>
              <a:t>We are building a philanthropic culture</a:t>
            </a:r>
          </a:p>
          <a:p>
            <a:pPr marL="342900" indent="-342900">
              <a:buFont typeface="Arial" panose="020B0604020202020204" pitchFamily="34" charset="0"/>
              <a:buChar char="•"/>
            </a:pPr>
            <a:r>
              <a:rPr lang="en-US" dirty="0"/>
              <a:t>Incentive grants are available when we reach our goals </a:t>
            </a:r>
          </a:p>
          <a:p>
            <a:pPr marL="342900" indent="-34290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8</a:t>
            </a:fld>
            <a:endParaRPr lang="en-US" noProof="0" dirty="0"/>
          </a:p>
        </p:txBody>
      </p:sp>
      <p:pic>
        <p:nvPicPr>
          <p:cNvPr id="6" name="Picture 5" descr="Logo, company name&#10;&#10;Description automatically generated">
            <a:extLst>
              <a:ext uri="{FF2B5EF4-FFF2-40B4-BE49-F238E27FC236}">
                <a16:creationId xmlns:a16="http://schemas.microsoft.com/office/drawing/2014/main" id="{F7505922-97E7-D8E0-460F-F27B872E7F54}"/>
              </a:ext>
            </a:extLst>
          </p:cNvPr>
          <p:cNvPicPr>
            <a:picLocks noChangeAspect="1"/>
          </p:cNvPicPr>
          <p:nvPr/>
        </p:nvPicPr>
        <p:blipFill>
          <a:blip r:embed="rId3"/>
          <a:stretch>
            <a:fillRect/>
          </a:stretch>
        </p:blipFill>
        <p:spPr>
          <a:xfrm>
            <a:off x="83891" y="5789967"/>
            <a:ext cx="1262556" cy="950401"/>
          </a:xfrm>
          <a:prstGeom prst="rect">
            <a:avLst/>
          </a:prstGeom>
        </p:spPr>
      </p:pic>
      <p:sp>
        <p:nvSpPr>
          <p:cNvPr id="2" name="TextBox 1">
            <a:extLst>
              <a:ext uri="{FF2B5EF4-FFF2-40B4-BE49-F238E27FC236}">
                <a16:creationId xmlns:a16="http://schemas.microsoft.com/office/drawing/2014/main" id="{05DE6343-F462-E174-451E-16B7835C470D}"/>
              </a:ext>
            </a:extLst>
          </p:cNvPr>
          <p:cNvSpPr txBox="1"/>
          <p:nvPr/>
        </p:nvSpPr>
        <p:spPr>
          <a:xfrm>
            <a:off x="715169" y="1501629"/>
            <a:ext cx="11146864" cy="523220"/>
          </a:xfrm>
          <a:prstGeom prst="rect">
            <a:avLst/>
          </a:prstGeom>
          <a:noFill/>
        </p:spPr>
        <p:txBody>
          <a:bodyPr wrap="square" rtlCol="0">
            <a:spAutoFit/>
          </a:bodyPr>
          <a:lstStyle/>
          <a:p>
            <a:r>
              <a:rPr lang="en-US" sz="2800" dirty="0">
                <a:solidFill>
                  <a:schemeClr val="bg1"/>
                </a:solidFill>
              </a:rPr>
              <a:t>Help build our endowment and be a role model for others</a:t>
            </a:r>
          </a:p>
        </p:txBody>
      </p:sp>
      <p:pic>
        <p:nvPicPr>
          <p:cNvPr id="7" name="Picture Placeholder 6">
            <a:extLst>
              <a:ext uri="{FF2B5EF4-FFF2-40B4-BE49-F238E27FC236}">
                <a16:creationId xmlns:a16="http://schemas.microsoft.com/office/drawing/2014/main" id="{60AE0292-A4B8-7FF7-402C-4A32164D9D28}"/>
              </a:ext>
            </a:extLst>
          </p:cNvPr>
          <p:cNvPicPr>
            <a:picLocks noGrp="1" noChangeAspect="1"/>
          </p:cNvPicPr>
          <p:nvPr>
            <p:ph type="pic" sz="quarter" idx="13"/>
          </p:nvPr>
        </p:nvPicPr>
        <p:blipFill>
          <a:blip r:embed="rId4"/>
          <a:srcRect t="858" b="858"/>
          <a:stretch>
            <a:fillRect/>
          </a:stretch>
        </p:blipFill>
        <p:spPr>
          <a:prstGeom prst="rect">
            <a:avLst/>
          </a:prstGeom>
        </p:spPr>
      </p:pic>
      <p:pic>
        <p:nvPicPr>
          <p:cNvPr id="3" name="Picture 2">
            <a:extLst>
              <a:ext uri="{FF2B5EF4-FFF2-40B4-BE49-F238E27FC236}">
                <a16:creationId xmlns:a16="http://schemas.microsoft.com/office/drawing/2014/main" id="{D2698307-724C-8BE1-2CDB-A719E8FAD9AF}"/>
              </a:ext>
            </a:extLst>
          </p:cNvPr>
          <p:cNvPicPr>
            <a:picLocks noChangeAspect="1"/>
          </p:cNvPicPr>
          <p:nvPr/>
        </p:nvPicPr>
        <p:blipFill>
          <a:blip r:embed="rId5"/>
          <a:stretch>
            <a:fillRect/>
          </a:stretch>
        </p:blipFill>
        <p:spPr>
          <a:xfrm>
            <a:off x="240484" y="5880519"/>
            <a:ext cx="975920" cy="803409"/>
          </a:xfrm>
          <a:prstGeom prst="rect">
            <a:avLst/>
          </a:prstGeom>
        </p:spPr>
      </p:pic>
    </p:spTree>
    <p:extLst>
      <p:ext uri="{BB962C8B-B14F-4D97-AF65-F5344CB8AC3E}">
        <p14:creationId xmlns:p14="http://schemas.microsoft.com/office/powerpoint/2010/main" val="3743978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48">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6" name="Rectangle 50">
            <a:extLst>
              <a:ext uri="{FF2B5EF4-FFF2-40B4-BE49-F238E27FC236}">
                <a16:creationId xmlns:a16="http://schemas.microsoft.com/office/drawing/2014/main" id="{FAF9D845-1D7D-4A88-86ED-B45A77144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2">
            <a:extLst>
              <a:ext uri="{FF2B5EF4-FFF2-40B4-BE49-F238E27FC236}">
                <a16:creationId xmlns:a16="http://schemas.microsoft.com/office/drawing/2014/main" id="{934F2A62-CB96-44B7-9829-3BEA927D5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9045" y="788595"/>
            <a:ext cx="4014395" cy="3525220"/>
          </a:xfrm>
        </p:spPr>
        <p:txBody>
          <a:bodyPr vert="horz" lIns="91440" tIns="45720" rIns="91440" bIns="45720" rtlCol="0" anchor="t">
            <a:normAutofit/>
          </a:bodyPr>
          <a:lstStyle/>
          <a:p>
            <a:r>
              <a:rPr lang="en-US" sz="5400" spc="-40">
                <a:solidFill>
                  <a:srgbClr val="FFFFFF"/>
                </a:solidFill>
              </a:rPr>
              <a:t>LETTER OF INTENT</a:t>
            </a:r>
          </a:p>
        </p:txBody>
      </p:sp>
      <p:pic>
        <p:nvPicPr>
          <p:cNvPr id="11" name="Picture 10">
            <a:extLst>
              <a:ext uri="{FF2B5EF4-FFF2-40B4-BE49-F238E27FC236}">
                <a16:creationId xmlns:a16="http://schemas.microsoft.com/office/drawing/2014/main" id="{15102E2B-165F-B27F-D1AD-1CF4AD3E4E78}"/>
              </a:ext>
            </a:extLst>
          </p:cNvPr>
          <p:cNvPicPr>
            <a:picLocks noChangeAspect="1"/>
          </p:cNvPicPr>
          <p:nvPr/>
        </p:nvPicPr>
        <p:blipFill>
          <a:blip r:embed="rId3"/>
          <a:stretch>
            <a:fillRect/>
          </a:stretch>
        </p:blipFill>
        <p:spPr>
          <a:xfrm>
            <a:off x="6397461" y="431800"/>
            <a:ext cx="4538337" cy="5874871"/>
          </a:xfrm>
          <a:prstGeom prst="rect">
            <a:avLst/>
          </a:prstGeom>
        </p:spPr>
      </p:pic>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722F022-211C-4882-844C-086FEA6806AA}" type="slidenum">
              <a:rPr lang="en-US" noProof="0">
                <a:solidFill>
                  <a:schemeClr val="tx1"/>
                </a:solidFill>
              </a:rPr>
              <a:pPr lvl="0">
                <a:spcAft>
                  <a:spcPts val="600"/>
                </a:spcAft>
              </a:pPr>
              <a:t>9</a:t>
            </a:fld>
            <a:endParaRPr lang="en-US" noProof="0">
              <a:solidFill>
                <a:schemeClr val="tx1"/>
              </a:solidFill>
            </a:endParaRPr>
          </a:p>
        </p:txBody>
      </p:sp>
      <p:pic>
        <p:nvPicPr>
          <p:cNvPr id="3" name="Picture 2">
            <a:extLst>
              <a:ext uri="{FF2B5EF4-FFF2-40B4-BE49-F238E27FC236}">
                <a16:creationId xmlns:a16="http://schemas.microsoft.com/office/drawing/2014/main" id="{7E7040E7-3E9F-7215-04F0-04C027F4692D}"/>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415592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0AF0BF08-C674-44E3-8BFC-85BC65E095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CCB28C-7D26-4A36-9CFC-D739C28F3D18}">
  <ds:schemaRefs>
    <ds:schemaRef ds:uri="http://schemas.microsoft.com/sharepoint/v3/contenttype/forms"/>
  </ds:schemaRefs>
</ds:datastoreItem>
</file>

<file path=customXml/itemProps3.xml><?xml version="1.0" encoding="utf-8"?>
<ds:datastoreItem xmlns:ds="http://schemas.openxmlformats.org/officeDocument/2006/customXml" ds:itemID="{08757C30-AE9A-4680-90EB-19D282EC2B7C}">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{BF21EFD0-7A36-4E96-8B15-2512AE529DE3}tf89117832_win32</Template>
  <TotalTime>253</TotalTime>
  <Words>1062</Words>
  <Application>Microsoft Office PowerPoint</Application>
  <PresentationFormat>Widescreen</PresentationFormat>
  <Paragraphs>93</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Avenir Next LT Pro</vt:lpstr>
      <vt:lpstr>Calibri</vt:lpstr>
      <vt:lpstr>ColorBlockVTI</vt:lpstr>
      <vt:lpstr>BUILDING OUR  ENDOWMENT THROUGH LEGACY GIVING</vt:lpstr>
      <vt:lpstr>WHY…</vt:lpstr>
      <vt:lpstr>A STORY </vt:lpstr>
      <vt:lpstr>OUR FUTURE WELL-BEING</vt:lpstr>
      <vt:lpstr>WHY LEGACY?  </vt:lpstr>
      <vt:lpstr>LIFE &amp; LEGACY</vt:lpstr>
      <vt:lpstr>LEGACY DONORS  </vt:lpstr>
      <vt:lpstr>WHY YOUR GIFT MATTERS  </vt:lpstr>
      <vt:lpstr>LETTER OF INTENT</vt:lpstr>
      <vt:lpstr>WHY WE NEED YOU!</vt:lpstr>
      <vt:lpstr>NEXT STEPS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CULTURE OF PHILANTHROPY</dc:title>
  <dc:creator>Arlene Schiff</dc:creator>
  <cp:lastModifiedBy>Arlene Schiff</cp:lastModifiedBy>
  <cp:revision>36</cp:revision>
  <dcterms:created xsi:type="dcterms:W3CDTF">2023-01-04T16:52:08Z</dcterms:created>
  <dcterms:modified xsi:type="dcterms:W3CDTF">2023-10-16T01:06:18Z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